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tiff" Extension="tiff"/>
  <Default ContentType="application/vnd.openxmlformats-officedocument.spreadsheetml.sheet" Extension="xlsx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openxmlformats-officedocument.drawingml.chart+xml" PartName="/ppt/charts/chart3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9" r:id="rId10"/>
    <p:sldId id="270" r:id="rId11"/>
    <p:sldId id="299" r:id="rId12"/>
    <p:sldId id="271" r:id="rId13"/>
    <p:sldId id="297" r:id="rId14"/>
    <p:sldId id="300" r:id="rId15"/>
    <p:sldId id="272" r:id="rId16"/>
    <p:sldId id="273" r:id="rId17"/>
    <p:sldId id="276" r:id="rId18"/>
    <p:sldId id="280" r:id="rId19"/>
    <p:sldId id="278" r:id="rId20"/>
    <p:sldId id="277" r:id="rId21"/>
    <p:sldId id="275" r:id="rId22"/>
    <p:sldId id="294" r:id="rId23"/>
    <p:sldId id="282" r:id="rId24"/>
    <p:sldId id="283" r:id="rId25"/>
    <p:sldId id="301" r:id="rId26"/>
    <p:sldId id="284" r:id="rId27"/>
    <p:sldId id="285" r:id="rId28"/>
    <p:sldId id="289" r:id="rId29"/>
    <p:sldId id="290" r:id="rId30"/>
    <p:sldId id="291" r:id="rId31"/>
  </p:sldIdLst>
  <p:sldSz cx="7562850" cy="10693400"/>
  <p:notesSz cx="6784975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9281" autoAdjust="0"/>
  </p:normalViewPr>
  <p:slideViewPr>
    <p:cSldViewPr>
      <p:cViewPr varScale="1">
        <p:scale>
          <a:sx n="74" d="100"/>
          <a:sy n="74" d="100"/>
        </p:scale>
        <p:origin x="3036" y="7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_rels/chart2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_rels/chart3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        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9501690146479434E-2"/>
                  <c:y val="-8.939611715202272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15,4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531-4E81-B9FD-254CEE0646BE}"/>
                </c:ext>
              </c:extLst>
            </c:dLbl>
            <c:dLbl>
              <c:idx val="1"/>
              <c:layout>
                <c:manualLayout>
                  <c:x val="-5.1511616603480116E-2"/>
                  <c:y val="9.4216413169970724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71,8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31-4E81-B9FD-254CEE0646BE}"/>
                </c:ext>
              </c:extLst>
            </c:dLbl>
            <c:dLbl>
              <c:idx val="2"/>
              <c:layout>
                <c:manualLayout>
                  <c:x val="5.0307026608972794E-3"/>
                  <c:y val="-1.118172728408952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12,8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531-4E81-B9FD-254CEE0646BE}"/>
                </c:ext>
              </c:extLst>
            </c:dLbl>
            <c:dLbl>
              <c:idx val="3"/>
              <c:layout>
                <c:manualLayout>
                  <c:x val="7.1472860981284972E-4"/>
                  <c:y val="4.0081031537724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31-4E81-B9FD-254CEE0646BE}"/>
                </c:ext>
              </c:extLst>
            </c:dLbl>
            <c:dLbl>
              <c:idx val="4"/>
              <c:layout>
                <c:manualLayout>
                  <c:x val="1.8288251648476367E-3"/>
                  <c:y val="9.9835437237012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531-4E81-B9FD-254CEE0646BE}"/>
                </c:ext>
              </c:extLst>
            </c:dLbl>
            <c:dLbl>
              <c:idx val="7"/>
              <c:layout>
                <c:manualLayout>
                  <c:x val="4.4171028155773499E-2"/>
                  <c:y val="5.52347623213765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531-4E81-B9FD-254CEE0646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Отрасли хозяйства</c:v>
                </c:pt>
                <c:pt idx="1">
                  <c:v>Социальная сфера</c:v>
                </c:pt>
                <c:pt idx="2">
                  <c:v>Прочие расходы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15.3</c:v>
                </c:pt>
                <c:pt idx="1">
                  <c:v>71.599999999999994</c:v>
                </c:pt>
                <c:pt idx="2">
                  <c:v>13.1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531-4E81-B9FD-254CEE0646B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Отрасли хозяйства</c:v>
                </c:pt>
                <c:pt idx="1">
                  <c:v>Социальная сфера</c:v>
                </c:pt>
                <c:pt idx="2">
                  <c:v>Прочие расходы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5099457</c:v>
                </c:pt>
                <c:pt idx="1">
                  <c:v>23835237</c:v>
                </c:pt>
                <c:pt idx="2">
                  <c:v>4349252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531-4E81-B9FD-254CEE0646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18569553805768"/>
          <c:y val="0.21445977353327941"/>
          <c:w val="0.39951212695635474"/>
          <c:h val="0.7264365616775921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explosion val="1"/>
          <c:dPt>
            <c:idx val="0"/>
            <c:bubble3D val="0"/>
            <c:explosion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AF6F-417D-A9BD-48AAFB4730AE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AF6F-417D-A9BD-48AAFB4730AE}"/>
              </c:ext>
            </c:extLst>
          </c:dPt>
          <c:dPt>
            <c:idx val="3"/>
            <c:bubble3D val="0"/>
            <c:spPr>
              <a:solidFill>
                <a:srgbClr val="FF6600"/>
              </a:solidFill>
            </c:spPr>
            <c:extLst>
              <c:ext xmlns:c16="http://schemas.microsoft.com/office/drawing/2014/chart" uri="{C3380CC4-5D6E-409C-BE32-E72D297353CC}">
                <c16:uniqueId val="{00000005-AF6F-417D-A9BD-48AAFB4730AE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AF6F-417D-A9BD-48AAFB4730AE}"/>
              </c:ext>
            </c:extLst>
          </c:dPt>
          <c:dLbls>
            <c:dLbl>
              <c:idx val="0"/>
              <c:layout>
                <c:manualLayout>
                  <c:x val="-6.7435841353164189E-2"/>
                  <c:y val="0.107177632693859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F6F-417D-A9BD-48AAFB4730AE}"/>
                </c:ext>
              </c:extLst>
            </c:dLbl>
            <c:dLbl>
              <c:idx val="1"/>
              <c:layout>
                <c:manualLayout>
                  <c:x val="5.6810193206712368E-3"/>
                  <c:y val="-6.8884345718248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F6F-417D-A9BD-48AAFB4730AE}"/>
                </c:ext>
              </c:extLst>
            </c:dLbl>
            <c:dLbl>
              <c:idx val="2"/>
              <c:layout>
                <c:manualLayout>
                  <c:x val="-6.7727471566054243E-2"/>
                  <c:y val="-4.8860540839595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F6F-417D-A9BD-48AAFB4730AE}"/>
                </c:ext>
              </c:extLst>
            </c:dLbl>
            <c:dLbl>
              <c:idx val="3"/>
              <c:layout>
                <c:manualLayout>
                  <c:x val="0.10748930689219403"/>
                  <c:y val="-0.195896652270467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F6F-417D-A9BD-48AAFB4730AE}"/>
                </c:ext>
              </c:extLst>
            </c:dLbl>
            <c:dLbl>
              <c:idx val="4"/>
              <c:layout>
                <c:manualLayout>
                  <c:x val="0.12196619707575328"/>
                  <c:y val="-0.114127976742187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F6F-417D-A9BD-48AAFB4730AE}"/>
                </c:ext>
              </c:extLst>
            </c:dLbl>
            <c:dLbl>
              <c:idx val="5"/>
              <c:layout>
                <c:manualLayout>
                  <c:x val="3.216681248177311E-2"/>
                  <c:y val="0.121001652024110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F6F-417D-A9BD-48AAFB4730A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Здравоохранение</c:v>
                </c:pt>
                <c:pt idx="1">
                  <c:v>Физическая культура и спорт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26.6</c:v>
                </c:pt>
                <c:pt idx="1">
                  <c:v>2.2999999999999998</c:v>
                </c:pt>
                <c:pt idx="2">
                  <c:v>8.1999999999999993</c:v>
                </c:pt>
                <c:pt idx="3" formatCode="General">
                  <c:v>0.02</c:v>
                </c:pt>
                <c:pt idx="4">
                  <c:v>54.3</c:v>
                </c:pt>
                <c:pt idx="5">
                  <c:v>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F6F-417D-A9BD-48AAFB4730A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Здравоохранение</c:v>
                </c:pt>
                <c:pt idx="1">
                  <c:v>Физическая культура и спорт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6346812</c:v>
                </c:pt>
                <c:pt idx="1">
                  <c:v>552738</c:v>
                </c:pt>
                <c:pt idx="2">
                  <c:v>1943918</c:v>
                </c:pt>
                <c:pt idx="3">
                  <c:v>3900</c:v>
                </c:pt>
                <c:pt idx="4">
                  <c:v>12944535</c:v>
                </c:pt>
                <c:pt idx="5">
                  <c:v>2043334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F6F-417D-A9BD-48AAFB4730A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Здравоохранение</c:v>
                </c:pt>
                <c:pt idx="1">
                  <c:v>Физическая культура и спорт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26.627853543054762</c:v>
                </c:pt>
                <c:pt idx="1">
                  <c:v>2.3189951918665628</c:v>
                </c:pt>
                <c:pt idx="2">
                  <c:v>8.1556478754543118</c:v>
                </c:pt>
                <c:pt idx="3">
                  <c:v>1.6362329436875329E-2</c:v>
                </c:pt>
                <c:pt idx="4">
                  <c:v>54.308396430041796</c:v>
                </c:pt>
                <c:pt idx="5">
                  <c:v>8.5727446301456958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F6F-417D-A9BD-48AAFB4730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873060169539182E-2"/>
          <c:y val="8.8450980723615374E-2"/>
          <c:w val="0.52350871065813287"/>
          <c:h val="0.8230980385527693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F7B7-4D2F-ACF5-C3827C8EBF19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3-F7B7-4D2F-ACF5-C3827C8EBF19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5-F7B7-4D2F-ACF5-C3827C8EBF19}"/>
              </c:ext>
            </c:extLst>
          </c:dPt>
          <c:dPt>
            <c:idx val="3"/>
            <c:bubble3D val="0"/>
            <c:spPr>
              <a:solidFill>
                <a:srgbClr val="CC00FF"/>
              </a:solidFill>
            </c:spPr>
            <c:extLst>
              <c:ext xmlns:c16="http://schemas.microsoft.com/office/drawing/2014/chart" uri="{C3380CC4-5D6E-409C-BE32-E72D297353CC}">
                <c16:uniqueId val="{00000007-F7B7-4D2F-ACF5-C3827C8EBF19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9-F7B7-4D2F-ACF5-C3827C8EBF19}"/>
              </c:ext>
            </c:extLst>
          </c:dPt>
          <c:dPt>
            <c:idx val="5"/>
            <c:bubble3D val="0"/>
            <c:spPr>
              <a:solidFill>
                <a:srgbClr val="E7E753"/>
              </a:solidFill>
            </c:spPr>
            <c:extLst>
              <c:ext xmlns:c16="http://schemas.microsoft.com/office/drawing/2014/chart" uri="{C3380CC4-5D6E-409C-BE32-E72D297353CC}">
                <c16:uniqueId val="{0000000B-F7B7-4D2F-ACF5-C3827C8EBF19}"/>
              </c:ext>
            </c:extLst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D-F7B7-4D2F-ACF5-C3827C8EBF19}"/>
              </c:ext>
            </c:extLst>
          </c:dPt>
          <c:dLbls>
            <c:dLbl>
              <c:idx val="0"/>
              <c:layout>
                <c:manualLayout>
                  <c:x val="-3.8648282218413266E-2"/>
                  <c:y val="6.0415895763485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B7-4D2F-ACF5-C3827C8EBF19}"/>
                </c:ext>
              </c:extLst>
            </c:dLbl>
            <c:dLbl>
              <c:idx val="1"/>
              <c:layout>
                <c:manualLayout>
                  <c:x val="-7.2347659834090847E-2"/>
                  <c:y val="5.4799630300051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7B7-4D2F-ACF5-C3827C8EBF19}"/>
                </c:ext>
              </c:extLst>
            </c:dLbl>
            <c:dLbl>
              <c:idx val="2"/>
              <c:layout>
                <c:manualLayout>
                  <c:x val="-8.5019335497705392E-2"/>
                  <c:y val="2.1835552144586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B7-4D2F-ACF5-C3827C8EBF19}"/>
                </c:ext>
              </c:extLst>
            </c:dLbl>
            <c:dLbl>
              <c:idx val="3"/>
              <c:layout>
                <c:manualLayout>
                  <c:x val="5.1872166489994424E-3"/>
                  <c:y val="-1.86410770210166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7B7-4D2F-ACF5-C3827C8EBF19}"/>
                </c:ext>
              </c:extLst>
            </c:dLbl>
            <c:dLbl>
              <c:idx val="4"/>
              <c:layout>
                <c:manualLayout>
                  <c:x val="-7.3026055745601962E-2"/>
                  <c:y val="-1.135964804641126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14006125705091E-2"/>
                      <c:h val="3.93006342512849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F7B7-4D2F-ACF5-C3827C8EBF19}"/>
                </c:ext>
              </c:extLst>
            </c:dLbl>
            <c:dLbl>
              <c:idx val="5"/>
              <c:layout>
                <c:manualLayout>
                  <c:x val="-2.1619244902066858E-2"/>
                  <c:y val="-0.156845608335833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7B7-4D2F-ACF5-C3827C8EBF19}"/>
                </c:ext>
              </c:extLst>
            </c:dLbl>
            <c:dLbl>
              <c:idx val="6"/>
              <c:layout>
                <c:manualLayout>
                  <c:x val="0.10722783774552568"/>
                  <c:y val="4.91939678578346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7B7-4D2F-ACF5-C3827C8EBF19}"/>
                </c:ext>
              </c:extLst>
            </c:dLbl>
            <c:dLbl>
              <c:idx val="7"/>
              <c:layout>
                <c:manualLayout>
                  <c:x val="2.9199308547574208E-2"/>
                  <c:y val="5.494974048807731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14006125705091E-2"/>
                      <c:h val="3.47615880895428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F7B7-4D2F-ACF5-C3827C8EBF19}"/>
                </c:ext>
              </c:extLst>
            </c:dLbl>
            <c:dLbl>
              <c:idx val="8"/>
              <c:layout>
                <c:manualLayout>
                  <c:x val="6.3020712476683283E-2"/>
                  <c:y val="1.6617566552651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7B7-4D2F-ACF5-C3827C8EBF19}"/>
                </c:ext>
              </c:extLst>
            </c:dLbl>
            <c:dLbl>
              <c:idx val="9"/>
              <c:layout>
                <c:manualLayout>
                  <c:x val="0.13918598716827071"/>
                  <c:y val="-1.74830338501926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7B7-4D2F-ACF5-C3827C8EBF1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8"/>
                <c:pt idx="0">
                  <c:v>Сельское хозяйство, рыбохозяйственная деятельность</c:v>
                </c:pt>
                <c:pt idx="1">
                  <c:v>Транспорт</c:v>
                </c:pt>
                <c:pt idx="2">
                  <c:v>Топливо и энергетика</c:v>
                </c:pt>
                <c:pt idx="3">
                  <c:v>Охрана окружающей среды</c:v>
                </c:pt>
                <c:pt idx="4">
                  <c:v>Жилищное строительство</c:v>
                </c:pt>
                <c:pt idx="5">
                  <c:v>Жилищно-коммунальное хозяйство</c:v>
                </c:pt>
                <c:pt idx="6">
                  <c:v>Благоустройство населенных пунктов</c:v>
                </c:pt>
                <c:pt idx="7">
                  <c:v>Другие вопросы в области жилищно-коммунальных услуг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8"/>
                <c:pt idx="0">
                  <c:v>8.6999999999999993</c:v>
                </c:pt>
                <c:pt idx="1">
                  <c:v>7.9</c:v>
                </c:pt>
                <c:pt idx="2">
                  <c:v>5.2</c:v>
                </c:pt>
                <c:pt idx="3">
                  <c:v>0.7</c:v>
                </c:pt>
                <c:pt idx="4">
                  <c:v>6.9</c:v>
                </c:pt>
                <c:pt idx="5">
                  <c:v>38</c:v>
                </c:pt>
                <c:pt idx="6">
                  <c:v>27</c:v>
                </c:pt>
                <c:pt idx="7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F7B7-4D2F-ACF5-C3827C8EBF1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Лист1!$A$2:$A$10</c:f>
              <c:strCache>
                <c:ptCount val="8"/>
                <c:pt idx="0">
                  <c:v>Сельское хозяйство, рыбохозяйственная деятельность</c:v>
                </c:pt>
                <c:pt idx="1">
                  <c:v>Транспорт</c:v>
                </c:pt>
                <c:pt idx="2">
                  <c:v>Топливо и энергетика</c:v>
                </c:pt>
                <c:pt idx="3">
                  <c:v>Охрана окружающей среды</c:v>
                </c:pt>
                <c:pt idx="4">
                  <c:v>Жилищное строительство</c:v>
                </c:pt>
                <c:pt idx="5">
                  <c:v>Жилищно-коммунальное хозяйство</c:v>
                </c:pt>
                <c:pt idx="6">
                  <c:v>Благоустройство населенных пунктов</c:v>
                </c:pt>
                <c:pt idx="7">
                  <c:v>Другие вопросы в области жилищно-коммунальных услуг</c:v>
                </c:pt>
              </c:strCache>
            </c:strRef>
          </c:cat>
          <c:val>
            <c:numRef>
              <c:f>Лист1!$C$2:$C$10</c:f>
              <c:numCache>
                <c:formatCode>#,##0.0</c:formatCode>
                <c:ptCount val="8"/>
                <c:pt idx="0">
                  <c:v>443804</c:v>
                </c:pt>
                <c:pt idx="1">
                  <c:v>403104</c:v>
                </c:pt>
                <c:pt idx="2">
                  <c:v>263280</c:v>
                </c:pt>
                <c:pt idx="3">
                  <c:v>36490</c:v>
                </c:pt>
                <c:pt idx="4">
                  <c:v>349304</c:v>
                </c:pt>
                <c:pt idx="5">
                  <c:v>1937567</c:v>
                </c:pt>
                <c:pt idx="6">
                  <c:v>1377163</c:v>
                </c:pt>
                <c:pt idx="7">
                  <c:v>284337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7B7-4D2F-ACF5-C3827C8EBF1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Лист1!$A$2:$A$10</c:f>
              <c:strCache>
                <c:ptCount val="8"/>
                <c:pt idx="0">
                  <c:v>Сельское хозяйство, рыбохозяйственная деятельность</c:v>
                </c:pt>
                <c:pt idx="1">
                  <c:v>Транспорт</c:v>
                </c:pt>
                <c:pt idx="2">
                  <c:v>Топливо и энергетика</c:v>
                </c:pt>
                <c:pt idx="3">
                  <c:v>Охрана окружающей среды</c:v>
                </c:pt>
                <c:pt idx="4">
                  <c:v>Жилищное строительство</c:v>
                </c:pt>
                <c:pt idx="5">
                  <c:v>Жилищно-коммунальное хозяйство</c:v>
                </c:pt>
                <c:pt idx="6">
                  <c:v>Благоустройство населенных пунктов</c:v>
                </c:pt>
                <c:pt idx="7">
                  <c:v>Другие вопросы в области жилищно-коммунальных услуг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8"/>
                <c:pt idx="0">
                  <c:v>8.6999999999999993</c:v>
                </c:pt>
                <c:pt idx="1">
                  <c:v>7.9</c:v>
                </c:pt>
                <c:pt idx="2">
                  <c:v>5.2</c:v>
                </c:pt>
                <c:pt idx="3">
                  <c:v>0.7</c:v>
                </c:pt>
                <c:pt idx="4">
                  <c:v>6.9</c:v>
                </c:pt>
                <c:pt idx="5">
                  <c:v>38</c:v>
                </c:pt>
                <c:pt idx="6">
                  <c:v>27</c:v>
                </c:pt>
                <c:pt idx="7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F7B7-4D2F-ACF5-C3827C8EBF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449428182144274"/>
          <c:y val="1.1296215145621978E-2"/>
          <c:w val="0.36550571817855726"/>
          <c:h val="0.98870378485437804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143" y="428232"/>
            <a:ext cx="6806565" cy="178223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8143" y="2495127"/>
            <a:ext cx="6806565" cy="70571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78142" y="9911198"/>
            <a:ext cx="1764665" cy="569325"/>
          </a:xfrm>
          <a:prstGeom prst="rect">
            <a:avLst/>
          </a:prstGeom>
        </p:spPr>
        <p:txBody>
          <a:bodyPr/>
          <a:lstStyle/>
          <a:p>
            <a:fld id="{24B32B44-78D5-44D2-89C7-983309FE2626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3974" y="9911198"/>
            <a:ext cx="2394903" cy="5693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420043" y="9911198"/>
            <a:ext cx="1764665" cy="569325"/>
          </a:xfrm>
          <a:prstGeom prst="rect">
            <a:avLst/>
          </a:prstGeom>
        </p:spPr>
        <p:txBody>
          <a:bodyPr/>
          <a:lstStyle/>
          <a:p>
            <a:fld id="{A008CB11-920B-49F5-9743-67CD697A00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756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 ?><Relationships xmlns="http://schemas.openxmlformats.org/package/2006/relationships"><Relationship Id="rId2" Target="../media/image2.pn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7089" y="8098588"/>
            <a:ext cx="5986272" cy="138641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spcBef>
                <a:spcPts val="9870"/>
              </a:spcBef>
              <a:spcAft>
                <a:spcPts val="840"/>
              </a:spcAft>
            </a:pPr>
            <a:r>
              <a:rPr lang="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</a:p>
          <a:p>
            <a:pPr indent="0" algn="ctr">
              <a:spcAft>
                <a:spcPts val="3990"/>
              </a:spcAft>
            </a:pPr>
            <a:r>
              <a:rPr lang="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2021 ГОД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3033" y="522164"/>
            <a:ext cx="54586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ctr">
              <a:spcBef>
                <a:spcPts val="9870"/>
              </a:spcBef>
              <a:spcAft>
                <a:spcPts val="840"/>
              </a:spcAf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инансовый отдел Кировского райисполкома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88557" y="1522436"/>
            <a:ext cx="43975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КИРОВСКИЙ РАЙОН </a:t>
            </a:r>
            <a:endParaRPr lang="ru-RU" sz="32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061345" y="9799361"/>
            <a:ext cx="17509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Кировск, 2021</a:t>
            </a:r>
          </a:p>
        </p:txBody>
      </p:sp>
      <p:pic>
        <p:nvPicPr>
          <p:cNvPr id="10" name="Рисунок 9" descr="F:\s000075_494177.jpg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19" y="2166783"/>
            <a:ext cx="6718989" cy="5700197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40480" y="469392"/>
            <a:ext cx="158496" cy="137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/>
            <a:r>
              <a:rPr lang="ru" sz="1050" dirty="0">
                <a:latin typeface="Times New Roman"/>
              </a:rPr>
              <a:t>10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7049" y="4888992"/>
            <a:ext cx="6726127" cy="45780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9784" indent="0">
              <a:spcBef>
                <a:spcPts val="840"/>
              </a:spcBef>
              <a:spcAft>
                <a:spcPts val="840"/>
              </a:spcAft>
            </a:pPr>
            <a:endParaRPr lang="ru" sz="1400" b="1" dirty="0">
              <a:latin typeface="Times New Roman"/>
            </a:endParaRPr>
          </a:p>
          <a:p>
            <a:pPr marL="49784" indent="0">
              <a:spcBef>
                <a:spcPts val="840"/>
              </a:spcBef>
              <a:spcAft>
                <a:spcPts val="840"/>
              </a:spcAft>
            </a:pPr>
            <a:endParaRPr lang="ru" sz="1400" b="1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93064" y="8290560"/>
            <a:ext cx="3300984" cy="11765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>
              <a:lnSpc>
                <a:spcPts val="1368"/>
              </a:lnSpc>
            </a:pPr>
            <a:endParaRPr lang="ru" sz="85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80432" y="8333232"/>
            <a:ext cx="2072640" cy="84734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>
              <a:lnSpc>
                <a:spcPts val="1272"/>
              </a:lnSpc>
            </a:pPr>
            <a:endParaRPr lang="ru" sz="85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7127" y="1236990"/>
            <a:ext cx="6403848" cy="662999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3208" marR="12700" indent="457200" algn="just"/>
            <a:r>
              <a:rPr lang="ru-RU" sz="1500" dirty="0">
                <a:latin typeface="Times New Roman"/>
              </a:rPr>
              <a:t>В</a:t>
            </a:r>
            <a:r>
              <a:rPr lang="ru" sz="1500" dirty="0">
                <a:latin typeface="Times New Roman"/>
              </a:rPr>
              <a:t> структуре доходов бюджета собственные доходы (налоговые и неналоговые поступления) занимают 42% (13 936,2 тыс. рублей).</a:t>
            </a:r>
          </a:p>
          <a:p>
            <a:pPr marL="13208" marR="12700" indent="457200" algn="just"/>
            <a:r>
              <a:rPr lang="ru" sz="1500" dirty="0">
                <a:latin typeface="Times New Roman"/>
              </a:rPr>
              <a:t>Налоговые доходы формируются в основном за счет поступления НДС, подоходного налога, налога на недвижимость, земельного налога.</a:t>
            </a:r>
          </a:p>
          <a:p>
            <a:pPr marL="13208" marR="12700" indent="457200" algn="just"/>
            <a:endParaRPr lang="ru" sz="1500" dirty="0">
              <a:latin typeface="Times New Roman"/>
            </a:endParaRPr>
          </a:p>
          <a:p>
            <a:pPr marL="13208" marR="12700" indent="457200" algn="just"/>
            <a:endParaRPr lang="ru" sz="1500" dirty="0">
              <a:latin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3065" y="7002884"/>
            <a:ext cx="62301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включают в себя:</a:t>
            </a:r>
          </a:p>
          <a:p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дотацию – 18 166,0 тыс. рублей;</a:t>
            </a:r>
          </a:p>
          <a:p>
            <a:pPr marL="285750" indent="-285750">
              <a:buFontTx/>
              <a:buChar char="-"/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на финансирование расходов по индексированным жилищным квотам (именным приватизационным чекам «Жилье») – 10,0 тыс. рублей;</a:t>
            </a:r>
          </a:p>
          <a:p>
            <a:pPr marL="285750" indent="-285750">
              <a:buFontTx/>
              <a:buChar char="-"/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межбюджетные трансферты из вышестоящего бюджета нижестоящему бюджету – 1 074,5 тыс. рублей.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22" y="2115269"/>
            <a:ext cx="7059780" cy="45723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646" y="6678848"/>
            <a:ext cx="6615133" cy="504056"/>
          </a:xfrm>
        </p:spPr>
        <p:txBody>
          <a:bodyPr>
            <a:normAutofit/>
          </a:bodyPr>
          <a:lstStyle/>
          <a:p>
            <a:pPr algn="ctr"/>
            <a:r>
              <a:rPr lang="ru-RU" sz="20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района на  2021 г., %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8558378"/>
              </p:ext>
            </p:extLst>
          </p:nvPr>
        </p:nvGraphicFramePr>
        <p:xfrm>
          <a:off x="468291" y="6930876"/>
          <a:ext cx="6427618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840480" y="469392"/>
            <a:ext cx="164592" cy="137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/>
            <a:r>
              <a:rPr lang="ru" sz="1050" dirty="0">
                <a:latin typeface="Times New Roman"/>
              </a:rPr>
              <a:t>11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133083"/>
              </p:ext>
            </p:extLst>
          </p:nvPr>
        </p:nvGraphicFramePr>
        <p:xfrm>
          <a:off x="468291" y="2352313"/>
          <a:ext cx="6478379" cy="38891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3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8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6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693"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Бюджет на 2021 год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5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тыс. рублей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удельный вес в расходах, в 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2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ВСЕГО,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том числе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33 </a:t>
                      </a:r>
                      <a:r>
                        <a:rPr lang="en-US" sz="1200" dirty="0">
                          <a:effectLst/>
                        </a:rPr>
                        <a:t>186,7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6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Общегосударственная деятельность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4 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250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6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Национальная оборона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6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Национальная экономика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1 114,6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3,4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6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Охрана окружающей среды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36,5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92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Жилищно-коммунальные услуги и жилищное строительство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3 948,4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11,9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6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Здравоохранение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6 346,8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19,12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92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Физическая культура, спорт, культура и средства массовой информации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2 500,6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7,5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6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Образование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12 944,5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39,01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799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Социальная политика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2 043,3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6,16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20021" y="1477653"/>
            <a:ext cx="6446520" cy="6400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520700" algn="just">
              <a:lnSpc>
                <a:spcPts val="1704"/>
              </a:lnSpc>
              <a:spcBef>
                <a:spcPts val="2940"/>
              </a:spcBef>
              <a:spcAft>
                <a:spcPts val="840"/>
              </a:spcAft>
            </a:pPr>
            <a:r>
              <a:rPr lang="ru" sz="1500" dirty="0">
                <a:latin typeface="Times New Roman"/>
              </a:rPr>
              <a:t>В соответствии с бюджетной классификацией финансирование расходов бюджета осуществляется по 9 направлениям, отражающим выполняемые государством функции</a:t>
            </a:r>
            <a:r>
              <a:rPr lang="ru" sz="1400" dirty="0">
                <a:latin typeface="Times New Roman"/>
              </a:rPr>
              <a:t>.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61098" y="513107"/>
            <a:ext cx="695876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Структура расходов консолидированного бюджета района на 2021 год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915437"/>
      </p:ext>
    </p:extLst>
  </p:cSld>
  <p:clrMapOvr>
    <a:masterClrMapping/>
  </p:clrMapOvr>
  <p:transition spd="slow">
    <p:cover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40480" y="469392"/>
            <a:ext cx="164592" cy="137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/>
            <a:r>
              <a:rPr lang="ru" sz="1050" dirty="0">
                <a:latin typeface="Times New Roman"/>
              </a:rPr>
              <a:t>12</a:t>
            </a:r>
          </a:p>
          <a:p>
            <a:pPr marL="12700" indent="0"/>
            <a:endParaRPr lang="ru" sz="1050" dirty="0"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0183" y="738188"/>
            <a:ext cx="6446520" cy="97925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Расходы консолидированного бюджета района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Бюджет на 2021 год по расходам сформирован с учетом необходимости решения следующих задач:</a:t>
            </a:r>
          </a:p>
          <a:p>
            <a:pPr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сохранения приоритета расходов социального характера, в части обеспечения дополнительного повышения заработной платы работников бюджетной сферы;</a:t>
            </a:r>
          </a:p>
          <a:p>
            <a:pPr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целевой поддержки граждан в части уплаты части процентов и субсидий на погашение основного долга по кредитам, выдаваемых банками на строительство (реконструкцию) жилых помещений;</a:t>
            </a:r>
          </a:p>
          <a:p>
            <a:pPr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своевременного обеспечения исполнения долговых обязательств.</a:t>
            </a:r>
          </a:p>
          <a:p>
            <a:pPr indent="457200"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Расходы на заработную плату в бюджетном секторе запланированы с ростом в пределах 10 процентов.</a:t>
            </a:r>
          </a:p>
          <a:p>
            <a:pPr indent="457200"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При формировании расходов бюджета на 2021 год учтено распределение расходов между уровнями бюджетной системы в соответствии со статьей 46 Бюджетного кодекса.</a:t>
            </a:r>
          </a:p>
          <a:p>
            <a:pPr indent="457200" algn="just"/>
            <a:r>
              <a:rPr lang="ru-MD" sz="1500" dirty="0">
                <a:latin typeface="Times New Roman" pitchFamily="18" charset="0"/>
                <a:cs typeface="Times New Roman" pitchFamily="18" charset="0"/>
              </a:rPr>
              <a:t>В консолидированном бюджете района на 2021 год утверждены расходы на финансирование Государственной программы «Управление государственными финансами и регулирование финансового рынка» на 2020 год и на период до 2025 года», утвержденной постановлением Совета Министров Республики Беларусь от 12 марта 2020 г. № 143 в сумме 1 266,6 тыс. рублей. Доля расходов на финансирование государственных программ увеличится после их утверждения в установленном законодательством порядке на 2021-2025 годы.</a:t>
            </a:r>
          </a:p>
          <a:p>
            <a:pPr indent="457200" algn="just"/>
            <a:r>
              <a:rPr lang="ru-MD" sz="1500" dirty="0">
                <a:latin typeface="Times New Roman" pitchFamily="18" charset="0"/>
                <a:cs typeface="Times New Roman" pitchFamily="18" charset="0"/>
              </a:rPr>
              <a:t>Согласно статье 94 Бюджетного кодекса Министерством финансов Республики Беларусь при определении объема дотаций (нормативов отчислений от  республиканских налогов, сборов (пошлин), утвержденных Законом о бюджете на очередной финансовый год, и с учетом прогнозируемого объема доходов определена величина первоочередных расходов (на выплату заработной платы с учетом начислений на нее, трансфертов населению, на оплату коммунальных услуг, продуктов питания, лекарственных средств и изделий медицинского назначения, субсидирование жилищно-коммунальных и транспортных услуг, оказываемых населению, субсидии организациям, реализующим твердое топливо, топливные брикеты  дрова для населения, обслуживание долга органов местного управления и самоуправления) в размере 28 909,8 тыс. рублей (87,1 % от всех расходов)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7200" algn="just"/>
            <a:r>
              <a:rPr lang="ru" sz="1500" dirty="0">
                <a:latin typeface="Times New Roman" pitchFamily="18" charset="0"/>
                <a:cs typeface="Times New Roman" pitchFamily="18" charset="0"/>
              </a:rPr>
              <a:t>Социальные расходы бюджета остаются самыми значительными. В числе важнейших социальных расходных статей - расходы на финансирование учреждений социальной сферы, образования, здравоохранения и физической культуры, спорта, культуры и средств массовой информации, социальной политики - составляют около 23 831,2 тыс. рублей, или 71,8 % общего объема расходов консолидированного бюджета, что позволяет в полной мере реализовать права граждан на бесплатное образование, здравоохранение и социальные гарантии</a:t>
            </a:r>
            <a:r>
              <a:rPr lang="ru" sz="1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457200"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49784" marR="12700" indent="444500" algn="just">
              <a:lnSpc>
                <a:spcPts val="1704"/>
              </a:lnSpc>
            </a:pPr>
            <a:endParaRPr lang="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01040" y="8186928"/>
            <a:ext cx="6416040" cy="140824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9304" marR="12700" indent="444500" algn="just">
              <a:lnSpc>
                <a:spcPts val="1704"/>
              </a:lnSpc>
              <a:spcBef>
                <a:spcPts val="2100"/>
              </a:spcBef>
            </a:pPr>
            <a:endParaRPr lang="ru" sz="1400" dirty="0"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1025" y="810196"/>
            <a:ext cx="7200800" cy="9454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9784" marR="12700" indent="444500" algn="just">
              <a:lnSpc>
                <a:spcPts val="1704"/>
              </a:lnSpc>
            </a:pPr>
            <a:endParaRPr lang="ru" sz="1400" dirty="0">
              <a:latin typeface="Times New Roman" pitchFamily="18" charset="0"/>
              <a:cs typeface="Times New Roman" pitchFamily="18" charset="0"/>
            </a:endParaRPr>
          </a:p>
          <a:p>
            <a:pPr marL="49784" marR="12700" indent="444500" algn="just">
              <a:lnSpc>
                <a:spcPts val="1704"/>
              </a:lnSpc>
            </a:pPr>
            <a:endParaRPr lang="ru" sz="1400" dirty="0">
              <a:latin typeface="Times New Roman" pitchFamily="18" charset="0"/>
              <a:cs typeface="Times New Roman" pitchFamily="18" charset="0"/>
            </a:endParaRPr>
          </a:p>
          <a:p>
            <a:pPr marL="49784" marR="12700" indent="444500" algn="just">
              <a:lnSpc>
                <a:spcPts val="1704"/>
              </a:lnSpc>
            </a:pPr>
            <a:endParaRPr lang="ru" sz="1400" dirty="0">
              <a:latin typeface="Times New Roman" pitchFamily="18" charset="0"/>
              <a:cs typeface="Times New Roman" pitchFamily="18" charset="0"/>
            </a:endParaRPr>
          </a:p>
          <a:p>
            <a:pPr marL="49784" marR="12700" indent="444500" algn="just">
              <a:lnSpc>
                <a:spcPts val="1704"/>
              </a:lnSpc>
            </a:pPr>
            <a:endParaRPr lang="ru" sz="1400" dirty="0">
              <a:latin typeface="Times New Roman" pitchFamily="18" charset="0"/>
              <a:cs typeface="Times New Roman" pitchFamily="18" charset="0"/>
            </a:endParaRPr>
          </a:p>
          <a:p>
            <a:pPr marL="49784" marR="12700" indent="444500" algn="just">
              <a:lnSpc>
                <a:spcPts val="1704"/>
              </a:lnSpc>
            </a:pPr>
            <a:endParaRPr lang="ru" sz="1400" dirty="0">
              <a:latin typeface="Times New Roman" pitchFamily="18" charset="0"/>
              <a:cs typeface="Times New Roman" pitchFamily="18" charset="0"/>
            </a:endParaRPr>
          </a:p>
          <a:p>
            <a:pPr marL="49784" marR="12700" indent="444500" algn="just">
              <a:lnSpc>
                <a:spcPts val="1704"/>
              </a:lnSpc>
            </a:pPr>
            <a:endParaRPr lang="ru" sz="1400" dirty="0">
              <a:latin typeface="Times New Roman" pitchFamily="18" charset="0"/>
              <a:cs typeface="Times New Roman" pitchFamily="18" charset="0"/>
            </a:endParaRPr>
          </a:p>
          <a:p>
            <a:pPr marL="49784" marR="12700" indent="444500" algn="just">
              <a:lnSpc>
                <a:spcPts val="1704"/>
              </a:lnSpc>
            </a:pPr>
            <a:endParaRPr lang="ru" sz="1400" dirty="0">
              <a:latin typeface="Times New Roman" pitchFamily="18" charset="0"/>
              <a:cs typeface="Times New Roman" pitchFamily="18" charset="0"/>
            </a:endParaRPr>
          </a:p>
          <a:p>
            <a:pPr marL="49784" marR="12700" indent="444500" algn="just">
              <a:lnSpc>
                <a:spcPts val="1704"/>
              </a:lnSpc>
            </a:pPr>
            <a:endParaRPr lang="ru" sz="1400" dirty="0">
              <a:latin typeface="Times New Roman" pitchFamily="18" charset="0"/>
              <a:cs typeface="Times New Roman" pitchFamily="18" charset="0"/>
            </a:endParaRPr>
          </a:p>
          <a:p>
            <a:pPr marL="49784" marR="12700" indent="444500" algn="just">
              <a:lnSpc>
                <a:spcPts val="1704"/>
              </a:lnSpc>
            </a:pPr>
            <a:endParaRPr lang="ru" sz="1400" dirty="0">
              <a:latin typeface="Times New Roman" pitchFamily="18" charset="0"/>
              <a:cs typeface="Times New Roman" pitchFamily="18" charset="0"/>
            </a:endParaRPr>
          </a:p>
          <a:p>
            <a:pPr marL="49784" marR="12700" indent="444500" algn="just">
              <a:lnSpc>
                <a:spcPts val="1704"/>
              </a:lnSpc>
            </a:pPr>
            <a:endParaRPr lang="ru" sz="1400" dirty="0">
              <a:latin typeface="Times New Roman" pitchFamily="18" charset="0"/>
              <a:cs typeface="Times New Roman" pitchFamily="18" charset="0"/>
            </a:endParaRPr>
          </a:p>
          <a:p>
            <a:pPr marL="49784" marR="12700" indent="444500" algn="just">
              <a:lnSpc>
                <a:spcPts val="1704"/>
              </a:lnSpc>
            </a:pPr>
            <a:endParaRPr lang="ru" sz="1400" dirty="0">
              <a:latin typeface="Times New Roman" pitchFamily="18" charset="0"/>
              <a:cs typeface="Times New Roman" pitchFamily="18" charset="0"/>
            </a:endParaRPr>
          </a:p>
          <a:p>
            <a:pPr marL="49784" marR="12700" indent="444500" algn="just">
              <a:lnSpc>
                <a:spcPts val="1704"/>
              </a:lnSpc>
            </a:pPr>
            <a:endParaRPr lang="ru" sz="1400" dirty="0">
              <a:latin typeface="Times New Roman" pitchFamily="18" charset="0"/>
              <a:cs typeface="Times New Roman" pitchFamily="18" charset="0"/>
            </a:endParaRPr>
          </a:p>
          <a:p>
            <a:pPr marL="49784" marR="12700" indent="444500" algn="just">
              <a:lnSpc>
                <a:spcPts val="1704"/>
              </a:lnSpc>
            </a:pPr>
            <a:endParaRPr lang="ru" sz="1400" dirty="0">
              <a:latin typeface="Times New Roman" pitchFamily="18" charset="0"/>
              <a:cs typeface="Times New Roman" pitchFamily="18" charset="0"/>
            </a:endParaRPr>
          </a:p>
          <a:p>
            <a:pPr marL="49784" marR="12700" indent="444500" algn="just">
              <a:lnSpc>
                <a:spcPts val="1704"/>
              </a:lnSpc>
            </a:pPr>
            <a:endParaRPr lang="ru" sz="1400" dirty="0">
              <a:latin typeface="Times New Roman" pitchFamily="18" charset="0"/>
              <a:cs typeface="Times New Roman" pitchFamily="18" charset="0"/>
            </a:endParaRPr>
          </a:p>
          <a:p>
            <a:pPr marL="49784" marR="12700" indent="444500" algn="just">
              <a:lnSpc>
                <a:spcPts val="1704"/>
              </a:lnSpc>
            </a:pPr>
            <a:endParaRPr lang="ru" sz="1400" dirty="0">
              <a:latin typeface="Times New Roman" pitchFamily="18" charset="0"/>
              <a:cs typeface="Times New Roman" pitchFamily="18" charset="0"/>
            </a:endParaRPr>
          </a:p>
          <a:p>
            <a:pPr marL="49784" marR="12700" indent="444500" algn="just">
              <a:lnSpc>
                <a:spcPts val="1704"/>
              </a:lnSpc>
            </a:pPr>
            <a:endParaRPr lang="ru" sz="1400" dirty="0">
              <a:latin typeface="Times New Roman" pitchFamily="18" charset="0"/>
              <a:cs typeface="Times New Roman" pitchFamily="18" charset="0"/>
            </a:endParaRPr>
          </a:p>
          <a:p>
            <a:pPr marL="49784" marR="12700" indent="444500" algn="just">
              <a:lnSpc>
                <a:spcPts val="1704"/>
              </a:lnSpc>
            </a:pPr>
            <a:endParaRPr lang="ru" sz="1400" dirty="0">
              <a:latin typeface="Times New Roman" pitchFamily="18" charset="0"/>
              <a:cs typeface="Times New Roman" pitchFamily="18" charset="0"/>
            </a:endParaRPr>
          </a:p>
          <a:p>
            <a:pPr marL="49784" marR="12700" indent="444500" algn="just">
              <a:lnSpc>
                <a:spcPts val="1704"/>
              </a:lnSpc>
            </a:pPr>
            <a:endParaRPr lang="ru" sz="1400" dirty="0">
              <a:latin typeface="Times New Roman" pitchFamily="18" charset="0"/>
              <a:cs typeface="Times New Roman" pitchFamily="18" charset="0"/>
            </a:endParaRPr>
          </a:p>
          <a:p>
            <a:pPr marL="49784" marR="12700" indent="444500" algn="just">
              <a:lnSpc>
                <a:spcPts val="1704"/>
              </a:lnSpc>
            </a:pPr>
            <a:endParaRPr lang="ru" sz="1400" dirty="0">
              <a:latin typeface="Times New Roman" pitchFamily="18" charset="0"/>
              <a:cs typeface="Times New Roman" pitchFamily="18" charset="0"/>
            </a:endParaRPr>
          </a:p>
          <a:p>
            <a:pPr marL="49784" marR="12700" indent="444500" algn="just">
              <a:lnSpc>
                <a:spcPts val="1704"/>
              </a:lnSpc>
            </a:pPr>
            <a:r>
              <a:rPr lang="ru" sz="1500" dirty="0">
                <a:latin typeface="Times New Roman" pitchFamily="18" charset="0"/>
                <a:cs typeface="Times New Roman" pitchFamily="18" charset="0"/>
              </a:rPr>
              <a:t>В рамках расходов на национальную экономику, которые составляют 3,4 % от всех расходов, финансируются сельское хозяйство, отрасли транспорта, топлива и энергетики.</a:t>
            </a:r>
          </a:p>
          <a:p>
            <a:pPr marL="49784" indent="444500" algn="just">
              <a:lnSpc>
                <a:spcPts val="1704"/>
              </a:lnSpc>
            </a:pPr>
            <a:r>
              <a:rPr lang="ru" sz="1500" dirty="0">
                <a:latin typeface="Times New Roman" pitchFamily="18" charset="0"/>
                <a:cs typeface="Times New Roman" pitchFamily="18" charset="0"/>
              </a:rPr>
              <a:t>На финансирование общегосударственной деятельности предусмотрено  4 250,5 тыс. рублей (12,8%) - это расходы на обслуживание государственного долга,  обеспечение функционирования государственных органов.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В соответствии со статьей 42 Бюджетного кодекса в составе районного бюджета сформирован резервный фонд в сумме 75,1 тыс. рублей (фонд финансирования расходов, связанных со стихийными бедствиями, авариями и катастрофами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– 7,7 тыс. рублей; резервный фонд райисполкома – 67,4 тыс. рублей). В целях концентрации средств на финансирование жилищного строительства предусматриваются межбюджетные трансферты областному бюджету в сумме 86,2 тыс. рублей (доходы от приватизации жилья). Для обеспечения источниками запланированных расходов из районного бюджета предусматриваются трансферты нижестоящим бюджетам в сумме 97,3 тыс. рублей, в том числе: дотации – 97,3 тыс. рублей.</a:t>
            </a:r>
          </a:p>
          <a:p>
            <a:pPr marL="49784" indent="444500" algn="just">
              <a:lnSpc>
                <a:spcPts val="1704"/>
              </a:lnSpc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Расходы государства в сфере жилищно-коммунальных услуг и жилищного строительства, занимающие 11,9 % в общем объеме расходов, будут направлены на строительство социального и коммерческого жилья, жилищно-коммунальное хозяйство, благоустройство населенных пунктов, другие вопросы в области жилищно-коммунальных услуг.</a:t>
            </a:r>
          </a:p>
          <a:p>
            <a:pPr marL="49784" indent="444500" algn="just">
              <a:lnSpc>
                <a:spcPts val="1704"/>
              </a:lnSpc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49784" indent="444500" algn="just">
              <a:lnSpc>
                <a:spcPts val="1704"/>
              </a:lnSpc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49784" indent="444500" algn="just">
              <a:lnSpc>
                <a:spcPts val="1704"/>
              </a:lnSpc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49784" indent="444500" algn="just">
              <a:lnSpc>
                <a:spcPts val="1704"/>
              </a:lnSpc>
            </a:pPr>
            <a:endParaRPr lang="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37409" y="234132"/>
            <a:ext cx="36004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" sz="1050" dirty="0">
                <a:latin typeface="Times New Roman"/>
              </a:rPr>
              <a:t>13</a:t>
            </a:r>
            <a:endParaRPr lang="ru-RU" sz="1050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7733542"/>
              </p:ext>
            </p:extLst>
          </p:nvPr>
        </p:nvGraphicFramePr>
        <p:xfrm>
          <a:off x="-377540" y="488048"/>
          <a:ext cx="802989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4151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049" y="882204"/>
            <a:ext cx="6806565" cy="1782233"/>
          </a:xfrm>
        </p:spPr>
        <p:txBody>
          <a:bodyPr>
            <a:normAutofit/>
          </a:bodyPr>
          <a:lstStyle/>
          <a:p>
            <a:pPr algn="ctr"/>
            <a:r>
              <a:rPr lang="ru-RU" sz="3100" b="1" i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</a:t>
            </a:r>
            <a:br>
              <a:rPr lang="ru-RU" sz="3100" b="1" i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отраслей народного хозяйства, %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9477341"/>
              </p:ext>
            </p:extLst>
          </p:nvPr>
        </p:nvGraphicFramePr>
        <p:xfrm>
          <a:off x="381500" y="1976635"/>
          <a:ext cx="7000337" cy="839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493393" y="306140"/>
            <a:ext cx="31931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" sz="1050" dirty="0">
                <a:latin typeface="Times New Roman"/>
              </a:rPr>
              <a:t>14</a:t>
            </a: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1524405572"/>
      </p:ext>
    </p:extLst>
  </p:cSld>
  <p:clrMapOvr>
    <a:masterClrMapping/>
  </p:clrMapOvr>
  <p:transition>
    <p:pull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40480" y="469392"/>
            <a:ext cx="164592" cy="137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/>
            <a:r>
              <a:rPr lang="ru" sz="1050" dirty="0">
                <a:latin typeface="Times New Roman"/>
              </a:rPr>
              <a:t>15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13232" y="835152"/>
            <a:ext cx="6403848" cy="36853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 algn="just">
              <a:spcAft>
                <a:spcPts val="1470"/>
              </a:spcAft>
            </a:pPr>
            <a:r>
              <a:rPr lang="ru" sz="1850" b="1" dirty="0">
                <a:solidFill>
                  <a:srgbClr val="0070C0"/>
                </a:solidFill>
                <a:latin typeface="Times New Roman"/>
              </a:rPr>
              <a:t>РАЙОННЫЙ БЮДЖЕТ НА 2021 ГОД</a:t>
            </a:r>
          </a:p>
          <a:p>
            <a:pPr indent="450000" algn="just"/>
            <a:r>
              <a:rPr lang="ru" sz="1500" dirty="0">
                <a:latin typeface="Times New Roman"/>
              </a:rPr>
              <a:t>Районный бюджет на 2021 год утвержден решением Кировского районного Совета депутатов от 29 декабря 2020 г. № 31-2 «О районном бюджете на 2021 год» </a:t>
            </a:r>
            <a:r>
              <a:rPr lang="ru" sz="1500" i="1" dirty="0">
                <a:latin typeface="Times New Roman"/>
              </a:rPr>
              <a:t>(Национальный правовой Интернет-портал Республики Беларусь, 22.01.2021, 9/106255).</a:t>
            </a:r>
          </a:p>
          <a:p>
            <a:pPr indent="450000"/>
            <a:endParaRPr lang="ru" sz="1500" dirty="0">
              <a:latin typeface="Times New Roman"/>
            </a:endParaRPr>
          </a:p>
          <a:p>
            <a:pPr indent="450000"/>
            <a:r>
              <a:rPr lang="ru" sz="1500" dirty="0">
                <a:latin typeface="Times New Roman"/>
              </a:rPr>
              <a:t>Районный бюджет на 2021 год сформирован бездефицитный.</a:t>
            </a:r>
          </a:p>
          <a:p>
            <a:pPr marR="12700" indent="450000"/>
            <a:r>
              <a:rPr lang="ru" sz="1500" dirty="0">
                <a:latin typeface="Times New Roman"/>
              </a:rPr>
              <a:t>Доходы и расходы запланированы в сумме 32 633,0 тыс. рублей.</a:t>
            </a:r>
          </a:p>
          <a:p>
            <a:pPr indent="457200" algn="just"/>
            <a:r>
              <a:rPr lang="ru" sz="1500" dirty="0">
                <a:latin typeface="Times New Roman"/>
              </a:rPr>
              <a:t>В общем объеме доходов районного бюджета на 2021 год предусмотрены: налоговые доходы – 11 890,6 тыс. рублей, неналоговые доходы 1 491,9 тыс. рублей, безвозмездные поступления – 19 250,5 тыс. рублей. </a:t>
            </a:r>
            <a:r>
              <a:rPr lang="ru" sz="1500" dirty="0">
                <a:solidFill>
                  <a:prstClr val="black"/>
                </a:solidFill>
                <a:latin typeface="Times New Roman"/>
              </a:rPr>
              <a:t>Налоговые доходы районного бюджета на 2021 год формируются за счет подоходного налога 5 889,8 тыс. рублей,   налогов на собственность          1 104,9 тыс. рублей, налога на добавленную стоимость –    2 851,6 тыс. рублей,</a:t>
            </a:r>
            <a:r>
              <a:rPr lang="ru" sz="1500" dirty="0">
                <a:latin typeface="Times New Roman"/>
              </a:rPr>
              <a:t> иных налоговых доходов – 2 044,3 тыс. рублей.</a:t>
            </a:r>
          </a:p>
          <a:p>
            <a:pPr indent="457200" algn="ctr">
              <a:lnSpc>
                <a:spcPts val="1728"/>
              </a:lnSpc>
            </a:pPr>
            <a:endParaRPr lang="ru" sz="1600" i="1" dirty="0">
              <a:latin typeface="Times New Roman"/>
            </a:endParaRPr>
          </a:p>
          <a:p>
            <a:pPr indent="457200" algn="ctr">
              <a:lnSpc>
                <a:spcPts val="1728"/>
              </a:lnSpc>
            </a:pPr>
            <a:r>
              <a:rPr lang="ru" sz="1600" i="1" dirty="0">
                <a:latin typeface="Times New Roman"/>
              </a:rPr>
              <a:t>Структура налоговых доходов районного бюджета на 2021 год</a:t>
            </a:r>
          </a:p>
          <a:p>
            <a:pPr marR="12700" indent="450000"/>
            <a:endParaRPr lang="ru" sz="1400" dirty="0">
              <a:latin typeface="Times New Roman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38555" y="8803084"/>
            <a:ext cx="6599254" cy="13681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marR="12700" indent="457200" algn="just">
              <a:spcBef>
                <a:spcPts val="630"/>
              </a:spcBef>
            </a:pPr>
            <a:r>
              <a:rPr lang="ru" sz="1500" dirty="0">
                <a:latin typeface="Times New Roman"/>
              </a:rPr>
              <a:t>Неналоговые доходы в районном бюджете на 2021 год составят                                1 491,9 тыс. рублей  и   включают   доходы    от   использования   имущества,   находящегося   в государственной собственности, - 359,2 тыс. рублей, доходы от осуществления приносящей доходы деятельности – 897,8 тыс. рублей, штрафы, удержания – 175,6 тыс. рублей, прочие неналоговые доходы – 59,3 тыс. рублей.</a:t>
            </a:r>
          </a:p>
          <a:p>
            <a:pPr marL="12700" marR="12700" indent="457200" algn="just">
              <a:lnSpc>
                <a:spcPts val="1728"/>
              </a:lnSpc>
              <a:spcBef>
                <a:spcPts val="630"/>
              </a:spcBef>
            </a:pPr>
            <a:endParaRPr lang="ru" sz="1400" dirty="0">
              <a:latin typeface="Times New Roman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037388" y="962480"/>
            <a:ext cx="1890712" cy="29796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indent="431800" algn="just">
              <a:lnSpc>
                <a:spcPts val="1728"/>
              </a:lnSpc>
            </a:pPr>
            <a:r>
              <a:rPr lang="ru" sz="1400" dirty="0">
                <a:solidFill>
                  <a:prstClr val="black"/>
                </a:solidFill>
                <a:latin typeface="Times New Roman"/>
              </a:rPr>
              <a:t>-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625" y="4431089"/>
            <a:ext cx="7191709" cy="419563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40480" y="469392"/>
            <a:ext cx="161544" cy="137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/>
            <a:r>
              <a:rPr lang="ru" sz="1050" dirty="0">
                <a:latin typeface="Times New Roman"/>
              </a:rPr>
              <a:t>16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25424" y="826008"/>
            <a:ext cx="6385560" cy="3063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just">
              <a:lnSpc>
                <a:spcPts val="1728"/>
              </a:lnSpc>
              <a:spcAft>
                <a:spcPts val="630"/>
              </a:spcAft>
            </a:pPr>
            <a:endParaRPr lang="ru" sz="1400" dirty="0">
              <a:latin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62000" y="800100"/>
            <a:ext cx="6205728" cy="3322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2933700" algn="ctr">
              <a:lnSpc>
                <a:spcPts val="1632"/>
              </a:lnSpc>
            </a:pPr>
            <a:r>
              <a:rPr lang="ru" sz="1600" i="1" dirty="0">
                <a:latin typeface="Times New Roman"/>
              </a:rPr>
              <a:t>Структура неналоговых доходов </a:t>
            </a:r>
            <a:r>
              <a:rPr lang="ru" sz="1600" b="1" i="1" dirty="0">
                <a:latin typeface="Times New Roman"/>
              </a:rPr>
              <a:t>районного бюджета </a:t>
            </a:r>
            <a:r>
              <a:rPr lang="ru" sz="1600" i="1" dirty="0">
                <a:latin typeface="Times New Roman"/>
              </a:rPr>
              <a:t>на 2021 год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19328" y="4160520"/>
            <a:ext cx="6394704" cy="19598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508000" indent="0" algn="just">
              <a:lnSpc>
                <a:spcPts val="1728"/>
              </a:lnSpc>
              <a:spcBef>
                <a:spcPts val="2940"/>
              </a:spcBef>
            </a:pPr>
            <a:r>
              <a:rPr lang="ru" sz="1500" dirty="0">
                <a:latin typeface="Times New Roman"/>
              </a:rPr>
              <a:t>В функциональной структуре расходов  районного бюджета на 20</a:t>
            </a:r>
            <a:r>
              <a:rPr lang="en-US" sz="1500" dirty="0">
                <a:latin typeface="Times New Roman"/>
              </a:rPr>
              <a:t>21</a:t>
            </a:r>
            <a:r>
              <a:rPr lang="ru" sz="1500" dirty="0">
                <a:latin typeface="Times New Roman"/>
              </a:rPr>
              <a:t> год предусмотрены расходы на: общегосударственную деятельность, национальную оборону, национальную экономику, охрану окружающей среды, жилищно-коммунальные услуги и жилищное строительство, здравоохранение, образование, физическую культуру, спорт, культуру и средства массовой информации,социальную политику.</a:t>
            </a:r>
          </a:p>
          <a:p>
            <a:pPr marL="25400" indent="0" algn="ctr">
              <a:lnSpc>
                <a:spcPts val="1728"/>
              </a:lnSpc>
            </a:pPr>
            <a:endParaRPr lang="ru" sz="1600" i="1" dirty="0">
              <a:latin typeface="Times New Roman"/>
            </a:endParaRPr>
          </a:p>
          <a:p>
            <a:pPr marL="25400" indent="0" algn="ctr">
              <a:lnSpc>
                <a:spcPts val="1728"/>
              </a:lnSpc>
            </a:pPr>
            <a:r>
              <a:rPr lang="ru" sz="1600" b="1" i="1" dirty="0">
                <a:latin typeface="Times New Roman"/>
              </a:rPr>
              <a:t>Расходы районного бюджета на 20</a:t>
            </a:r>
            <a:r>
              <a:rPr lang="en-US" sz="1600" b="1" i="1" dirty="0">
                <a:latin typeface="Times New Roman"/>
              </a:rPr>
              <a:t>21</a:t>
            </a:r>
            <a:r>
              <a:rPr lang="ru" sz="1600" b="1" i="1" dirty="0">
                <a:latin typeface="Times New Roman"/>
              </a:rPr>
              <a:t> год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31520" y="6870192"/>
            <a:ext cx="3188208" cy="558644"/>
          </a:xfrm>
          <a:prstGeom prst="rect">
            <a:avLst/>
          </a:prstGeom>
          <a:solidFill>
            <a:srgbClr val="DDE5F1"/>
          </a:solidFill>
        </p:spPr>
        <p:txBody>
          <a:bodyPr lIns="0" tIns="0" rIns="0" bIns="0">
            <a:noAutofit/>
          </a:bodyPr>
          <a:lstStyle/>
          <a:p>
            <a:pPr marR="939800" indent="0">
              <a:lnSpc>
                <a:spcPts val="1872"/>
              </a:lnSpc>
            </a:pPr>
            <a:r>
              <a:rPr lang="ru" sz="1050" b="1" dirty="0">
                <a:latin typeface="Times New Roman"/>
              </a:rPr>
              <a:t>Общегосударственная деятельность Национальная оборона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31520" y="7757160"/>
            <a:ext cx="3188208" cy="1825752"/>
          </a:xfrm>
          <a:prstGeom prst="rect">
            <a:avLst/>
          </a:prstGeom>
          <a:solidFill>
            <a:srgbClr val="DDE5F1"/>
          </a:solidFill>
        </p:spPr>
        <p:txBody>
          <a:bodyPr lIns="0" tIns="0" rIns="0" bIns="0">
            <a:noAutofit/>
          </a:bodyPr>
          <a:lstStyle/>
          <a:p>
            <a:pPr marL="63500" indent="0" algn="just">
              <a:spcAft>
                <a:spcPts val="420"/>
              </a:spcAft>
            </a:pPr>
            <a:r>
              <a:rPr lang="ru" sz="1050" b="1" dirty="0">
                <a:latin typeface="Times New Roman"/>
              </a:rPr>
              <a:t>Национальная экономика</a:t>
            </a:r>
          </a:p>
          <a:p>
            <a:pPr marL="63500" indent="0" algn="just">
              <a:spcAft>
                <a:spcPts val="420"/>
              </a:spcAft>
            </a:pPr>
            <a:r>
              <a:rPr lang="ru" sz="1050" b="1" dirty="0">
                <a:latin typeface="Times New Roman"/>
              </a:rPr>
              <a:t>Охрана окружающей среды</a:t>
            </a:r>
          </a:p>
          <a:p>
            <a:pPr marL="63500" marR="63500" indent="0">
              <a:lnSpc>
                <a:spcPts val="1296"/>
              </a:lnSpc>
              <a:spcAft>
                <a:spcPts val="420"/>
              </a:spcAft>
            </a:pPr>
            <a:r>
              <a:rPr lang="ru" sz="1050" b="1" dirty="0">
                <a:latin typeface="Times New Roman"/>
              </a:rPr>
              <a:t>Жилищно-коммунальные услуги и жилищное строительство</a:t>
            </a:r>
          </a:p>
          <a:p>
            <a:pPr marL="63500" indent="0">
              <a:spcAft>
                <a:spcPts val="420"/>
              </a:spcAft>
            </a:pPr>
            <a:r>
              <a:rPr lang="ru" sz="1050" b="1" dirty="0">
                <a:latin typeface="Times New Roman"/>
              </a:rPr>
              <a:t>Здравоохранение</a:t>
            </a:r>
          </a:p>
          <a:p>
            <a:pPr marL="63500" marR="63500" indent="0">
              <a:lnSpc>
                <a:spcPts val="1272"/>
              </a:lnSpc>
              <a:spcAft>
                <a:spcPts val="420"/>
              </a:spcAft>
            </a:pPr>
            <a:r>
              <a:rPr lang="ru" sz="1050" b="1" dirty="0">
                <a:latin typeface="Times New Roman"/>
              </a:rPr>
              <a:t>Физическая культура, спорт, культура и средства массовой информации</a:t>
            </a:r>
          </a:p>
          <a:p>
            <a:pPr marL="63500" indent="0">
              <a:spcAft>
                <a:spcPts val="420"/>
              </a:spcAft>
            </a:pPr>
            <a:r>
              <a:rPr lang="ru" sz="1050" b="1" dirty="0">
                <a:latin typeface="Times New Roman"/>
              </a:rPr>
              <a:t>Образование</a:t>
            </a:r>
          </a:p>
          <a:p>
            <a:pPr marL="63500" indent="0"/>
            <a:r>
              <a:rPr lang="ru" sz="1050" b="1" dirty="0">
                <a:latin typeface="Times New Roman"/>
              </a:rPr>
              <a:t>Социальная политика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742688" y="6876288"/>
            <a:ext cx="633984" cy="558644"/>
          </a:xfrm>
          <a:prstGeom prst="rect">
            <a:avLst/>
          </a:prstGeom>
          <a:solidFill>
            <a:srgbClr val="DDE5F1"/>
          </a:solidFill>
        </p:spPr>
        <p:txBody>
          <a:bodyPr lIns="0" tIns="0" rIns="0" bIns="0">
            <a:noAutofit/>
          </a:bodyPr>
          <a:lstStyle/>
          <a:p>
            <a:pPr marL="38100" indent="0">
              <a:spcAft>
                <a:spcPts val="630"/>
              </a:spcAft>
            </a:pPr>
            <a:r>
              <a:rPr lang="ru" sz="1050" b="1" dirty="0">
                <a:latin typeface="Times New Roman"/>
              </a:rPr>
              <a:t>3 809,8</a:t>
            </a:r>
          </a:p>
          <a:p>
            <a:pPr marL="38100" indent="0">
              <a:spcAft>
                <a:spcPts val="630"/>
              </a:spcAft>
            </a:pPr>
            <a:r>
              <a:rPr lang="ru" sz="1050" b="1" dirty="0">
                <a:latin typeface="Times New Roman"/>
              </a:rPr>
              <a:t>1,5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724197" y="7731782"/>
            <a:ext cx="633984" cy="1946852"/>
          </a:xfrm>
          <a:prstGeom prst="rect">
            <a:avLst/>
          </a:prstGeom>
          <a:solidFill>
            <a:srgbClr val="DDE5F1"/>
          </a:solidFill>
        </p:spPr>
        <p:txBody>
          <a:bodyPr lIns="0" tIns="0" rIns="0" bIns="0">
            <a:noAutofit/>
          </a:bodyPr>
          <a:lstStyle/>
          <a:p>
            <a:pPr marL="127000" marR="63500" indent="0" algn="just">
              <a:lnSpc>
                <a:spcPts val="1872"/>
              </a:lnSpc>
            </a:pPr>
            <a:r>
              <a:rPr lang="ru" sz="1050" b="1" dirty="0">
                <a:latin typeface="Times New Roman"/>
              </a:rPr>
              <a:t>1 112,1  36,5 </a:t>
            </a:r>
          </a:p>
          <a:p>
            <a:pPr marL="127000" marR="63500" indent="0" algn="just">
              <a:lnSpc>
                <a:spcPts val="1872"/>
              </a:lnSpc>
            </a:pPr>
            <a:r>
              <a:rPr lang="ru" sz="1050" b="1" dirty="0">
                <a:latin typeface="Times New Roman"/>
              </a:rPr>
              <a:t>3 837,9</a:t>
            </a:r>
          </a:p>
          <a:p>
            <a:pPr marR="63500" indent="0" algn="r">
              <a:lnSpc>
                <a:spcPts val="1872"/>
              </a:lnSpc>
              <a:spcAft>
                <a:spcPts val="630"/>
              </a:spcAft>
            </a:pPr>
            <a:r>
              <a:rPr lang="ru" sz="1050" b="1" dirty="0">
                <a:latin typeface="Times New Roman"/>
              </a:rPr>
              <a:t>6 346,8</a:t>
            </a:r>
          </a:p>
          <a:p>
            <a:pPr marR="63500" indent="0" algn="r">
              <a:spcAft>
                <a:spcPts val="630"/>
              </a:spcAft>
            </a:pPr>
            <a:r>
              <a:rPr lang="ru" sz="1050" b="1" dirty="0">
                <a:latin typeface="Times New Roman"/>
              </a:rPr>
              <a:t>2 500,6</a:t>
            </a:r>
          </a:p>
          <a:p>
            <a:pPr marR="63500" indent="0" algn="r">
              <a:spcAft>
                <a:spcPts val="630"/>
              </a:spcAft>
            </a:pPr>
            <a:endParaRPr lang="ru" sz="1050" b="1" dirty="0">
              <a:latin typeface="Times New Roman"/>
            </a:endParaRPr>
          </a:p>
          <a:p>
            <a:pPr marR="63500" indent="0" algn="r">
              <a:spcAft>
                <a:spcPts val="630"/>
              </a:spcAft>
            </a:pPr>
            <a:r>
              <a:rPr lang="ru" sz="1050" b="1" dirty="0">
                <a:latin typeface="Times New Roman"/>
              </a:rPr>
              <a:t>12 944,5</a:t>
            </a:r>
          </a:p>
          <a:p>
            <a:pPr marR="63500" indent="0" algn="r">
              <a:spcAft>
                <a:spcPts val="630"/>
              </a:spcAft>
            </a:pPr>
            <a:r>
              <a:rPr lang="ru" sz="1050" b="1" dirty="0">
                <a:latin typeface="Times New Roman"/>
              </a:rPr>
              <a:t>2 043,3</a:t>
            </a:r>
          </a:p>
          <a:p>
            <a:pPr marR="63500" indent="0" algn="r">
              <a:spcAft>
                <a:spcPts val="1260"/>
              </a:spcAft>
            </a:pPr>
            <a:endParaRPr lang="ru" sz="1050" b="1" dirty="0">
              <a:latin typeface="Times New Roman"/>
            </a:endParaRPr>
          </a:p>
          <a:p>
            <a:pPr marR="63500" indent="0" algn="r">
              <a:spcAft>
                <a:spcPts val="1260"/>
              </a:spcAft>
            </a:pPr>
            <a:endParaRPr lang="ru" sz="1050" b="1" dirty="0">
              <a:latin typeface="Times New Roman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510528" y="6876288"/>
            <a:ext cx="600456" cy="486636"/>
          </a:xfrm>
          <a:prstGeom prst="rect">
            <a:avLst/>
          </a:prstGeom>
          <a:solidFill>
            <a:srgbClr val="DDE5F1"/>
          </a:solidFill>
        </p:spPr>
        <p:txBody>
          <a:bodyPr lIns="0" tIns="0" rIns="0" bIns="0">
            <a:noAutofit/>
          </a:bodyPr>
          <a:lstStyle/>
          <a:p>
            <a:pPr marL="38100" indent="0" algn="just">
              <a:lnSpc>
                <a:spcPts val="1800"/>
              </a:lnSpc>
            </a:pPr>
            <a:r>
              <a:rPr lang="ru" sz="1050" b="1" dirty="0">
                <a:latin typeface="Times New Roman"/>
              </a:rPr>
              <a:t>11,67</a:t>
            </a:r>
          </a:p>
          <a:p>
            <a:pPr marL="38100" indent="0" algn="just">
              <a:lnSpc>
                <a:spcPts val="1800"/>
              </a:lnSpc>
            </a:pPr>
            <a:r>
              <a:rPr lang="ru" sz="1050" b="1" dirty="0">
                <a:latin typeface="Times New Roman"/>
              </a:rPr>
              <a:t>0,01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511290" y="7731781"/>
            <a:ext cx="599694" cy="1946852"/>
          </a:xfrm>
          <a:prstGeom prst="rect">
            <a:avLst/>
          </a:prstGeom>
          <a:solidFill>
            <a:srgbClr val="DDE5F1"/>
          </a:solidFill>
        </p:spPr>
        <p:txBody>
          <a:bodyPr lIns="0" tIns="0" rIns="0" bIns="0">
            <a:noAutofit/>
          </a:bodyPr>
          <a:lstStyle/>
          <a:p>
            <a:pPr marL="114300" marR="63500" indent="0" algn="just">
              <a:lnSpc>
                <a:spcPts val="1872"/>
              </a:lnSpc>
            </a:pPr>
            <a:r>
              <a:rPr lang="ru" sz="1050" b="1" dirty="0">
                <a:latin typeface="Times New Roman"/>
              </a:rPr>
              <a:t> 3,41</a:t>
            </a:r>
          </a:p>
          <a:p>
            <a:pPr marL="114300" marR="63500" indent="0" algn="just">
              <a:lnSpc>
                <a:spcPts val="1872"/>
              </a:lnSpc>
            </a:pPr>
            <a:r>
              <a:rPr lang="ru" sz="1050" b="1" dirty="0">
                <a:latin typeface="Times New Roman"/>
              </a:rPr>
              <a:t>0,11</a:t>
            </a:r>
          </a:p>
          <a:p>
            <a:pPr marL="114300" marR="63500" indent="0" algn="just">
              <a:lnSpc>
                <a:spcPts val="1872"/>
              </a:lnSpc>
            </a:pPr>
            <a:r>
              <a:rPr lang="ru" sz="1050" b="1" dirty="0">
                <a:latin typeface="Times New Roman"/>
              </a:rPr>
              <a:t>11,76</a:t>
            </a:r>
          </a:p>
          <a:p>
            <a:pPr marL="114300" marR="63500" indent="0" algn="just">
              <a:lnSpc>
                <a:spcPts val="1872"/>
              </a:lnSpc>
            </a:pPr>
            <a:r>
              <a:rPr lang="ru" sz="1050" b="1" dirty="0">
                <a:latin typeface="Times New Roman"/>
              </a:rPr>
              <a:t>19,45</a:t>
            </a:r>
          </a:p>
          <a:p>
            <a:pPr marL="114300" marR="63500" indent="0" algn="just">
              <a:lnSpc>
                <a:spcPts val="1872"/>
              </a:lnSpc>
            </a:pPr>
            <a:r>
              <a:rPr lang="ru" sz="1050" b="1" dirty="0">
                <a:latin typeface="Times New Roman"/>
              </a:rPr>
              <a:t>7,66</a:t>
            </a:r>
          </a:p>
          <a:p>
            <a:pPr marL="114300" marR="63500" indent="0" algn="just">
              <a:lnSpc>
                <a:spcPts val="1872"/>
              </a:lnSpc>
            </a:pPr>
            <a:endParaRPr lang="ru" sz="1050" b="1" dirty="0">
              <a:latin typeface="Times New Roman"/>
            </a:endParaRPr>
          </a:p>
          <a:p>
            <a:pPr marL="114300" marR="63500" indent="0" algn="just">
              <a:lnSpc>
                <a:spcPts val="1872"/>
              </a:lnSpc>
            </a:pPr>
            <a:r>
              <a:rPr lang="ru" sz="1050" b="1" dirty="0">
                <a:latin typeface="Times New Roman"/>
              </a:rPr>
              <a:t>39,67</a:t>
            </a:r>
          </a:p>
          <a:p>
            <a:pPr marL="114300" marR="63500" indent="0" algn="just">
              <a:lnSpc>
                <a:spcPts val="1872"/>
              </a:lnSpc>
            </a:pPr>
            <a:r>
              <a:rPr lang="ru" sz="1050" b="1" dirty="0">
                <a:latin typeface="Times New Roman"/>
              </a:rPr>
              <a:t>6,26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62000" y="9683496"/>
            <a:ext cx="411480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ru" sz="1050" b="1">
                <a:latin typeface="Times New Roman"/>
              </a:rPr>
              <a:t>Итого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779264" y="9683496"/>
            <a:ext cx="569976" cy="15544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ru" sz="1050" b="1" dirty="0">
                <a:latin typeface="Times New Roman"/>
              </a:rPr>
              <a:t>32 633,0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510528" y="9683496"/>
            <a:ext cx="457200" cy="15544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63500" indent="0"/>
            <a:r>
              <a:rPr lang="ru" sz="1050" b="1" dirty="0">
                <a:latin typeface="Times New Roman"/>
              </a:rPr>
              <a:t>100,0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/>
          <a:srcRect l="2923" t="11155" b="29835"/>
          <a:stretch/>
        </p:blipFill>
        <p:spPr>
          <a:xfrm>
            <a:off x="805675" y="1354472"/>
            <a:ext cx="6392697" cy="2448272"/>
          </a:xfrm>
          <a:prstGeom prst="rect">
            <a:avLst/>
          </a:prstGeom>
        </p:spPr>
      </p:pic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9CA99F0-221D-404B-B9E8-70402AA03D20}"/>
              </a:ext>
            </a:extLst>
          </p:cNvPr>
          <p:cNvSpPr/>
          <p:nvPr/>
        </p:nvSpPr>
        <p:spPr>
          <a:xfrm>
            <a:off x="754925" y="6128239"/>
            <a:ext cx="3188208" cy="447595"/>
          </a:xfrm>
          <a:prstGeom prst="rect">
            <a:avLst/>
          </a:prstGeom>
          <a:solidFill>
            <a:srgbClr val="DDE5F1"/>
          </a:solidFill>
        </p:spPr>
        <p:txBody>
          <a:bodyPr lIns="0" tIns="0" rIns="0" bIns="0">
            <a:noAutofit/>
          </a:bodyPr>
          <a:lstStyle/>
          <a:p>
            <a:pPr marR="939800" indent="0" algn="ctr">
              <a:lnSpc>
                <a:spcPts val="1872"/>
              </a:lnSpc>
            </a:pPr>
            <a:r>
              <a:rPr lang="ru-RU" sz="1050" b="1" dirty="0">
                <a:latin typeface="Times New Roman"/>
              </a:rPr>
              <a:t>Наименование расходов</a:t>
            </a:r>
            <a:endParaRPr lang="ru" sz="1050" b="1" dirty="0">
              <a:latin typeface="Times New Roman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05033298-2C03-499E-84A0-F9C122767686}"/>
              </a:ext>
            </a:extLst>
          </p:cNvPr>
          <p:cNvSpPr/>
          <p:nvPr/>
        </p:nvSpPr>
        <p:spPr>
          <a:xfrm>
            <a:off x="4501505" y="6120383"/>
            <a:ext cx="991751" cy="447595"/>
          </a:xfrm>
          <a:prstGeom prst="rect">
            <a:avLst/>
          </a:prstGeom>
          <a:solidFill>
            <a:srgbClr val="DDE5F1"/>
          </a:solidFill>
        </p:spPr>
        <p:txBody>
          <a:bodyPr lIns="0" tIns="0" rIns="0" bIns="0">
            <a:noAutofit/>
          </a:bodyPr>
          <a:lstStyle/>
          <a:p>
            <a:pPr marL="38100" indent="0">
              <a:spcAft>
                <a:spcPts val="630"/>
              </a:spcAft>
            </a:pPr>
            <a:r>
              <a:rPr lang="ru-RU" sz="1050" b="1" dirty="0">
                <a:latin typeface="Times New Roman"/>
              </a:rPr>
              <a:t>Сумма</a:t>
            </a:r>
          </a:p>
          <a:p>
            <a:pPr marL="38100" indent="0">
              <a:spcAft>
                <a:spcPts val="630"/>
              </a:spcAft>
            </a:pPr>
            <a:r>
              <a:rPr lang="ru-RU" sz="1050" b="1" dirty="0">
                <a:latin typeface="Times New Roman"/>
              </a:rPr>
              <a:t> (тыс. рублей)</a:t>
            </a:r>
            <a:endParaRPr lang="ru" sz="1050" b="1" dirty="0">
              <a:latin typeface="Times New Roman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09CB737B-5632-41BB-9CFF-F7D098869F93}"/>
              </a:ext>
            </a:extLst>
          </p:cNvPr>
          <p:cNvSpPr/>
          <p:nvPr/>
        </p:nvSpPr>
        <p:spPr>
          <a:xfrm>
            <a:off x="5725641" y="6120384"/>
            <a:ext cx="1378745" cy="447595"/>
          </a:xfrm>
          <a:prstGeom prst="rect">
            <a:avLst/>
          </a:prstGeom>
          <a:solidFill>
            <a:srgbClr val="DDE5F1"/>
          </a:solidFill>
        </p:spPr>
        <p:txBody>
          <a:bodyPr lIns="0" tIns="0" rIns="0" bIns="0">
            <a:noAutofit/>
          </a:bodyPr>
          <a:lstStyle/>
          <a:p>
            <a:pPr marL="38100" indent="0" algn="ctr">
              <a:lnSpc>
                <a:spcPts val="1800"/>
              </a:lnSpc>
            </a:pPr>
            <a:r>
              <a:rPr lang="ru-RU" sz="1050" b="1" dirty="0">
                <a:latin typeface="Times New Roman"/>
              </a:rPr>
              <a:t>Удельный вес в расходах</a:t>
            </a:r>
            <a:endParaRPr lang="ru" sz="1050" b="1" dirty="0"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04" y="1296380"/>
            <a:ext cx="2465832" cy="217811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825240" y="469392"/>
            <a:ext cx="167640" cy="137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/>
            <a:r>
              <a:rPr lang="ru" sz="1050" dirty="0">
                <a:latin typeface="Times New Roman"/>
              </a:rPr>
              <a:t>17</a:t>
            </a:r>
          </a:p>
          <a:p>
            <a:pPr marL="12700" indent="0"/>
            <a:endParaRPr lang="ru" sz="1050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04416" y="2584704"/>
            <a:ext cx="1920240" cy="3870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  <a:spcAft>
                <a:spcPts val="210"/>
              </a:spcAft>
            </a:pPr>
            <a:endParaRPr lang="ru" sz="950" b="1" dirty="0">
              <a:latin typeface="Trebuchet M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89337" y="1281684"/>
            <a:ext cx="4282440" cy="370497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57200" algn="just">
              <a:lnSpc>
                <a:spcPts val="1704"/>
              </a:lnSpc>
            </a:pPr>
            <a:r>
              <a:rPr lang="ru" sz="1500" dirty="0">
                <a:latin typeface="Times New Roman"/>
              </a:rPr>
              <a:t>Бюджетное финансирование отрасли «Здравоохранение» в 2021 году за счет средств районного бюджета составит</a:t>
            </a:r>
            <a:r>
              <a:rPr lang="en-US" sz="1500" dirty="0">
                <a:latin typeface="Times New Roman"/>
              </a:rPr>
              <a:t>          </a:t>
            </a:r>
            <a:r>
              <a:rPr lang="ru" sz="1500" dirty="0">
                <a:latin typeface="Times New Roman"/>
              </a:rPr>
              <a:t> 6 346,8 тыс. </a:t>
            </a:r>
            <a:r>
              <a:rPr lang="ru-RU" sz="1500" dirty="0">
                <a:latin typeface="Times New Roman"/>
              </a:rPr>
              <a:t>Р</a:t>
            </a:r>
            <a:r>
              <a:rPr lang="ru" sz="1500" dirty="0">
                <a:latin typeface="Times New Roman"/>
              </a:rPr>
              <a:t>ублей. </a:t>
            </a:r>
          </a:p>
          <a:p>
            <a:pPr indent="457200" algn="just">
              <a:lnSpc>
                <a:spcPts val="1704"/>
              </a:lnSpc>
            </a:pPr>
            <a:r>
              <a:rPr lang="ru" sz="1500" dirty="0">
                <a:latin typeface="Times New Roman"/>
              </a:rPr>
              <a:t>Предусмотренные в бюджете средства будут направлены на:</a:t>
            </a:r>
          </a:p>
          <a:p>
            <a:pPr indent="457200" algn="just">
              <a:lnSpc>
                <a:spcPts val="1704"/>
              </a:lnSpc>
            </a:pPr>
            <a:r>
              <a:rPr lang="ru" sz="1500" dirty="0">
                <a:latin typeface="Times New Roman"/>
              </a:rPr>
              <a:t>-принятие мер по предотвращению распространения короновирусной инфекции </a:t>
            </a:r>
            <a:r>
              <a:rPr lang="en-US" sz="1500" dirty="0">
                <a:latin typeface="Times New Roman"/>
              </a:rPr>
              <a:t>COVID-19</a:t>
            </a:r>
          </a:p>
          <a:p>
            <a:pPr indent="457200" algn="just">
              <a:lnSpc>
                <a:spcPts val="1704"/>
              </a:lnSpc>
            </a:pPr>
            <a:r>
              <a:rPr lang="en-US" sz="1500" dirty="0">
                <a:latin typeface="Times New Roman"/>
              </a:rPr>
              <a:t>-</a:t>
            </a:r>
            <a:r>
              <a:rPr lang="ru-RU" sz="1500" dirty="0">
                <a:latin typeface="Times New Roman"/>
              </a:rPr>
              <a:t>организацию профилактических мероприятий по раннему выявлению факторов риска социально значимых заболеваний, повышение качества их диагностики, лечения и реабилитации пациентов</a:t>
            </a:r>
          </a:p>
          <a:p>
            <a:pPr indent="457200" algn="just">
              <a:lnSpc>
                <a:spcPts val="1704"/>
              </a:lnSpc>
            </a:pPr>
            <a:r>
              <a:rPr lang="ru-RU" sz="1500" dirty="0">
                <a:latin typeface="Times New Roman"/>
              </a:rPr>
              <a:t>-повышение доступности медицинской помощи населению.</a:t>
            </a:r>
            <a:r>
              <a:rPr lang="en-US" sz="1500" dirty="0">
                <a:latin typeface="Times New Roman"/>
              </a:rPr>
              <a:t> </a:t>
            </a:r>
            <a:endParaRPr lang="ru" sz="15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97052" y="4640152"/>
            <a:ext cx="6391656" cy="2043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57200" algn="just">
              <a:lnSpc>
                <a:spcPts val="1800"/>
              </a:lnSpc>
            </a:pPr>
            <a:r>
              <a:rPr lang="ru" sz="1500" dirty="0">
                <a:latin typeface="Times New Roman"/>
              </a:rPr>
              <a:t>На приобретение лекарственных средств и изделий медицинского назначения) включая приобретение медикаментов для населения на льготных условиях в бюджете района утверждено 332,9 тыс. рублей.</a:t>
            </a:r>
          </a:p>
          <a:p>
            <a:pPr indent="457200" algn="just">
              <a:lnSpc>
                <a:spcPts val="1800"/>
              </a:lnSpc>
            </a:pPr>
            <a:r>
              <a:rPr lang="ru" sz="1500" dirty="0">
                <a:latin typeface="Times New Roman"/>
              </a:rPr>
              <a:t>На приобретение автомобиля скорой медицинской помощи запланировано 81,0 т</a:t>
            </a:r>
            <a:r>
              <a:rPr lang="ru-RU" sz="1500" dirty="0" err="1">
                <a:latin typeface="Times New Roman"/>
              </a:rPr>
              <a:t>ыс</a:t>
            </a:r>
            <a:r>
              <a:rPr lang="ru-RU" sz="1500" dirty="0">
                <a:latin typeface="Times New Roman"/>
              </a:rPr>
              <a:t>. рублей.</a:t>
            </a:r>
            <a:endParaRPr lang="ru" sz="1500" dirty="0">
              <a:latin typeface="Times New Roman"/>
            </a:endParaRPr>
          </a:p>
          <a:p>
            <a:pPr indent="457200" algn="just">
              <a:lnSpc>
                <a:spcPts val="1800"/>
              </a:lnSpc>
            </a:pPr>
            <a:r>
              <a:rPr lang="ru" sz="1500" dirty="0">
                <a:latin typeface="Times New Roman"/>
              </a:rPr>
              <a:t> Важнейшей задачей в сфере здравоохранения определено повышение эффективности системы здравоохранения, повышение качества услуг системы здравоохранения, сокращение уровня смертности, прежде всего в трудоспособном возрасте, создание условий для увеличения ожидаемой продолжительности жизни. </a:t>
            </a:r>
          </a:p>
          <a:p>
            <a:pPr indent="4572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  <a:p>
            <a:pPr indent="4572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  <a:p>
            <a:pPr indent="4572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928" y="906988"/>
            <a:ext cx="4078936" cy="392887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825240" y="469392"/>
            <a:ext cx="173736" cy="137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/>
            <a:r>
              <a:rPr lang="ru" sz="1050" dirty="0">
                <a:latin typeface="Times New Roman"/>
              </a:rPr>
              <a:t>1</a:t>
            </a:r>
            <a:r>
              <a:rPr lang="en-US" sz="1050" dirty="0">
                <a:latin typeface="Times New Roman"/>
              </a:rPr>
              <a:t>8</a:t>
            </a:r>
          </a:p>
          <a:p>
            <a:pPr marL="12700" indent="0"/>
            <a:endParaRPr lang="en-US" sz="1050" dirty="0">
              <a:latin typeface="Times New Roman"/>
            </a:endParaRPr>
          </a:p>
          <a:p>
            <a:pPr marL="12700" indent="0"/>
            <a:endParaRPr lang="ru" sz="1050" dirty="0">
              <a:latin typeface="Times New Roman"/>
            </a:endParaRPr>
          </a:p>
          <a:p>
            <a:pPr marL="12700" indent="0"/>
            <a:endParaRPr lang="ru" sz="1050" dirty="0">
              <a:latin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64920" y="2130552"/>
            <a:ext cx="1405128" cy="3444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936"/>
              </a:lnSpc>
            </a:pPr>
            <a:endParaRPr lang="ru" sz="850" b="1" dirty="0">
              <a:latin typeface="Trebuchet M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05200" y="1097280"/>
            <a:ext cx="603504" cy="4511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14300" indent="0" algn="just">
              <a:lnSpc>
                <a:spcPts val="1152"/>
              </a:lnSpc>
            </a:pPr>
            <a:endParaRPr lang="ru" sz="850" b="1" dirty="0">
              <a:latin typeface="Trebuchet M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33088" y="999744"/>
            <a:ext cx="579120" cy="6217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63500" indent="0"/>
            <a:endParaRPr lang="ru" sz="1000" spc="-200" dirty="0">
              <a:solidFill>
                <a:srgbClr val="BA6490"/>
              </a:solidFill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52800" y="2023872"/>
            <a:ext cx="737616" cy="4511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39700" marR="139700" indent="0" algn="just">
              <a:lnSpc>
                <a:spcPts val="1152"/>
              </a:lnSpc>
            </a:pPr>
            <a:endParaRPr lang="ru" sz="850" b="1" dirty="0">
              <a:latin typeface="Trebuchet M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46320" y="1085088"/>
            <a:ext cx="627888" cy="4511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0" marR="114300" indent="0" algn="just">
              <a:lnSpc>
                <a:spcPts val="1152"/>
              </a:lnSpc>
            </a:pPr>
            <a:endParaRPr lang="ru" sz="850" b="1" dirty="0">
              <a:latin typeface="Trebuchet M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96128" y="999744"/>
            <a:ext cx="1469136" cy="597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39700" marR="139700" indent="0" algn="just">
              <a:lnSpc>
                <a:spcPts val="1152"/>
              </a:lnSpc>
            </a:pPr>
            <a:endParaRPr lang="ru" sz="850" b="1" dirty="0">
              <a:latin typeface="Trebuchet M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864352" y="1969008"/>
            <a:ext cx="573024" cy="5608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88900" marR="88900" indent="0" algn="just">
              <a:lnSpc>
                <a:spcPts val="1152"/>
              </a:lnSpc>
            </a:pPr>
            <a:endParaRPr lang="ru" sz="950" b="1" dirty="0">
              <a:latin typeface="Trebuchet MS"/>
            </a:endParaRPr>
          </a:p>
          <a:p>
            <a:pPr marL="88900" indent="0" algn="just">
              <a:lnSpc>
                <a:spcPts val="1152"/>
              </a:lnSpc>
            </a:pPr>
            <a:endParaRPr lang="ru" sz="850" b="1" dirty="0">
              <a:latin typeface="Trebuchet M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443472" y="1908048"/>
            <a:ext cx="408432" cy="6766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63500" indent="0"/>
            <a:r>
              <a:rPr lang="ru" sz="1000">
                <a:solidFill>
                  <a:srgbClr val="BA6490"/>
                </a:solidFill>
                <a:latin typeface="Times New Roman"/>
              </a:rPr>
              <a:t>&gt;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28471" y="606552"/>
            <a:ext cx="6581345" cy="3108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1470"/>
              </a:spcAft>
            </a:pPr>
            <a:r>
              <a:rPr lang="ru" u="sng" dirty="0">
                <a:solidFill>
                  <a:srgbClr val="0070C0"/>
                </a:solidFill>
                <a:latin typeface="Times New Roman"/>
              </a:rPr>
              <a:t>Физическая культура и спорт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42465" y="5207718"/>
            <a:ext cx="6495344" cy="487913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57200" algn="just"/>
            <a:r>
              <a:rPr lang="ru" sz="1500" dirty="0">
                <a:latin typeface="Times New Roman"/>
              </a:rPr>
              <a:t>Расходы на физическую культуру и спорт утверждены в сумме 552,7 тыс. рублей, в том числе на:</a:t>
            </a:r>
          </a:p>
          <a:p>
            <a:pPr indent="457200" algn="just"/>
            <a:endParaRPr lang="ru" sz="1500" dirty="0">
              <a:latin typeface="Times New Roman"/>
            </a:endParaRPr>
          </a:p>
          <a:p>
            <a:pPr indent="0" algn="just"/>
            <a:r>
              <a:rPr lang="ru-RU" sz="1500" dirty="0">
                <a:latin typeface="Times New Roman"/>
              </a:rPr>
              <a:t>с</a:t>
            </a:r>
            <a:r>
              <a:rPr lang="ru" sz="1500" dirty="0">
                <a:latin typeface="Times New Roman"/>
              </a:rPr>
              <a:t>одержание государственного учреждения «Физкультурно-спортивный клуб Кировского района»  - 42,3 тыс. рублей;</a:t>
            </a:r>
          </a:p>
          <a:p>
            <a:pPr indent="0" algn="just"/>
            <a:endParaRPr lang="ru" sz="1500" dirty="0">
              <a:latin typeface="Times New Roman"/>
            </a:endParaRPr>
          </a:p>
          <a:p>
            <a:pPr indent="0" algn="just"/>
            <a:r>
              <a:rPr lang="ru-RU" sz="1500" dirty="0">
                <a:latin typeface="Times New Roman"/>
              </a:rPr>
              <a:t>н</a:t>
            </a:r>
            <a:r>
              <a:rPr lang="ru" sz="1500" dirty="0">
                <a:latin typeface="Times New Roman"/>
              </a:rPr>
              <a:t>а содержание государственного специализированного учебно-спортивного учреждения «Кировская специализированная детско-юношеская школа олимпийского резерва» - 510,4 тыс. рублей.</a:t>
            </a:r>
          </a:p>
          <a:p>
            <a:pPr indent="0" algn="just"/>
            <a:endParaRPr lang="ru" sz="1500" dirty="0">
              <a:latin typeface="Times New Roman"/>
            </a:endParaRPr>
          </a:p>
          <a:p>
            <a:pPr indent="457200" algn="just"/>
            <a:r>
              <a:rPr lang="ru" sz="1500" dirty="0">
                <a:latin typeface="Times New Roman"/>
              </a:rPr>
              <a:t>Данные расходы позволяют обеспечить: проведение спортивных, спортивно массовых, физкультурно-оздоровительных мероприятий на районном  уровне;</a:t>
            </a:r>
          </a:p>
          <a:p>
            <a:pPr indent="457200" algn="just"/>
            <a:r>
              <a:rPr lang="ru" sz="1500" dirty="0">
                <a:latin typeface="Times New Roman"/>
              </a:rPr>
              <a:t>функционирование специализированных учебно-спортивных учреждений и спортивных объектов;</a:t>
            </a:r>
          </a:p>
          <a:p>
            <a:pPr indent="457200" algn="just"/>
            <a:r>
              <a:rPr lang="ru" sz="1500" dirty="0">
                <a:latin typeface="Times New Roman"/>
              </a:rPr>
              <a:t>проведение других мероприятий в области физической культуры и спорта.</a:t>
            </a:r>
          </a:p>
          <a:p>
            <a:pPr indent="457200"/>
            <a:endParaRPr lang="ru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11055" y="9386572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65" y="1231392"/>
            <a:ext cx="2214327" cy="168923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704088" y="469392"/>
            <a:ext cx="3810000" cy="1188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136900" indent="0"/>
            <a:r>
              <a:rPr lang="ru" sz="1050" dirty="0">
                <a:latin typeface="Times New Roman"/>
              </a:rPr>
              <a:t>19</a:t>
            </a:r>
          </a:p>
          <a:p>
            <a:pPr marL="3136900" indent="0"/>
            <a:endParaRPr lang="ru" sz="1050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3232" y="835152"/>
            <a:ext cx="3800856" cy="18897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>
              <a:spcAft>
                <a:spcPts val="1470"/>
              </a:spcAft>
            </a:pPr>
            <a:r>
              <a:rPr lang="ru" sz="1400" u="sng">
                <a:solidFill>
                  <a:srgbClr val="0070C0"/>
                </a:solidFill>
                <a:latin typeface="Times New Roman"/>
              </a:rPr>
              <a:t>Культура и средства массовой информации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880360" y="1264920"/>
            <a:ext cx="4230624" cy="14173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57200" algn="just">
              <a:lnSpc>
                <a:spcPts val="1800"/>
              </a:lnSpc>
            </a:pPr>
            <a:r>
              <a:rPr lang="ru" sz="1500" dirty="0">
                <a:latin typeface="Times New Roman"/>
              </a:rPr>
              <a:t>В районном бюджете на финансирование расходов в сфере культуры редусмотрено 1 947,8 тыс. </a:t>
            </a:r>
            <a:r>
              <a:rPr lang="ru-RU" sz="1500" dirty="0">
                <a:latin typeface="Times New Roman"/>
              </a:rPr>
              <a:t>р</a:t>
            </a:r>
            <a:r>
              <a:rPr lang="ru" sz="1500" dirty="0">
                <a:latin typeface="Times New Roman"/>
              </a:rPr>
              <a:t>ублей, </a:t>
            </a:r>
            <a:r>
              <a:rPr lang="ru-RU" sz="1500" dirty="0">
                <a:latin typeface="Times New Roman"/>
              </a:rPr>
              <a:t>в том числе на комплектование библиотечных фондов за счет межбюджетных трансфертов из областного бюджета предусмотрено 58,5 тыс. рублей</a:t>
            </a:r>
            <a:r>
              <a:rPr lang="ru-RU" dirty="0">
                <a:latin typeface="Times New Roman"/>
              </a:rPr>
              <a:t>.</a:t>
            </a:r>
            <a:endParaRPr lang="ru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22376" y="2920628"/>
            <a:ext cx="6370320" cy="7968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12700" indent="0" algn="r">
              <a:spcAft>
                <a:spcPts val="210"/>
              </a:spcAft>
            </a:pPr>
            <a:endParaRPr lang="ru-RU" sz="1400" dirty="0">
              <a:latin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46100" y="3081511"/>
            <a:ext cx="6400800" cy="389437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marR="12700" indent="457200" algn="just">
              <a:lnSpc>
                <a:spcPts val="1728"/>
              </a:lnSpc>
            </a:pPr>
            <a:r>
              <a:rPr lang="ru-RU" sz="1500" dirty="0">
                <a:latin typeface="Times New Roman"/>
              </a:rPr>
              <a:t>Данные средства будут направлены на содержание учреждения культуры, в том числе:</a:t>
            </a:r>
          </a:p>
          <a:p>
            <a:pPr marL="12700" marR="12700" indent="457200" algn="just">
              <a:lnSpc>
                <a:spcPts val="1728"/>
              </a:lnSpc>
            </a:pPr>
            <a:r>
              <a:rPr lang="ru-RU" sz="1500" dirty="0">
                <a:latin typeface="Times New Roman"/>
              </a:rPr>
              <a:t> на содержание сети библиотек -552,4 тыс. рублей. </a:t>
            </a:r>
          </a:p>
          <a:p>
            <a:pPr marL="12700" marR="12700" indent="457200" algn="just">
              <a:lnSpc>
                <a:spcPts val="1728"/>
              </a:lnSpc>
            </a:pPr>
            <a:r>
              <a:rPr lang="ru-RU" sz="1500" dirty="0">
                <a:latin typeface="Times New Roman"/>
              </a:rPr>
              <a:t> на с</a:t>
            </a:r>
            <a:r>
              <a:rPr lang="ru" sz="1500" dirty="0">
                <a:latin typeface="Times New Roman"/>
              </a:rPr>
              <a:t>одержание домов культуры, клубов, и других учреждений клубного типа –  1 253,9 тыс. </a:t>
            </a:r>
            <a:r>
              <a:rPr lang="ru-RU" sz="1500" dirty="0">
                <a:latin typeface="Times New Roman"/>
              </a:rPr>
              <a:t>р</a:t>
            </a:r>
            <a:r>
              <a:rPr lang="ru" sz="1500" dirty="0">
                <a:latin typeface="Times New Roman"/>
              </a:rPr>
              <a:t>ублей;</a:t>
            </a:r>
          </a:p>
          <a:p>
            <a:pPr marL="12700" marR="12700" indent="457200" algn="just">
              <a:lnSpc>
                <a:spcPts val="1728"/>
              </a:lnSpc>
            </a:pPr>
            <a:r>
              <a:rPr lang="ru-RU" sz="1500" dirty="0">
                <a:latin typeface="Times New Roman"/>
              </a:rPr>
              <a:t>на содержание </a:t>
            </a:r>
            <a:r>
              <a:rPr lang="ru" sz="1500" dirty="0">
                <a:latin typeface="Times New Roman"/>
              </a:rPr>
              <a:t>«Жиличский исторический комплекс-музей» – 137,6 тыс. </a:t>
            </a:r>
            <a:r>
              <a:rPr lang="ru-RU" sz="1500" dirty="0">
                <a:latin typeface="Times New Roman"/>
              </a:rPr>
              <a:t>р</a:t>
            </a:r>
            <a:r>
              <a:rPr lang="ru" sz="1500" dirty="0">
                <a:latin typeface="Times New Roman"/>
              </a:rPr>
              <a:t>ублей</a:t>
            </a:r>
          </a:p>
          <a:p>
            <a:pPr marL="12700" marR="12700" indent="457200" algn="just">
              <a:lnSpc>
                <a:spcPts val="1728"/>
              </a:lnSpc>
            </a:pPr>
            <a:r>
              <a:rPr lang="ru-RU" sz="1500" dirty="0">
                <a:latin typeface="Times New Roman"/>
              </a:rPr>
              <a:t>Н</a:t>
            </a:r>
            <a:r>
              <a:rPr lang="ru" sz="1500" dirty="0">
                <a:latin typeface="Times New Roman"/>
              </a:rPr>
              <a:t>а повышение заработной платы </a:t>
            </a:r>
            <a:r>
              <a:rPr lang="ru-RU" sz="1500" dirty="0">
                <a:latin typeface="Times New Roman"/>
              </a:rPr>
              <a:t>низкооплачиваемым категориям </a:t>
            </a:r>
            <a:r>
              <a:rPr lang="ru" sz="1500" dirty="0">
                <a:latin typeface="Times New Roman"/>
              </a:rPr>
              <a:t>в соответсвии с постановлением Министерства культуры Республики Беларусь от 13.06.2019 № 32 «</a:t>
            </a:r>
            <a:r>
              <a:rPr lang="ru-RU" sz="1500" dirty="0">
                <a:latin typeface="Times New Roman"/>
              </a:rPr>
              <a:t>Об оплате труда работников в сфере культуры» </a:t>
            </a:r>
            <a:r>
              <a:rPr lang="ru" sz="1500" dirty="0">
                <a:latin typeface="Times New Roman"/>
              </a:rPr>
              <a:t>запранировано 49,9 </a:t>
            </a:r>
            <a:r>
              <a:rPr lang="ru-RU" sz="1500" dirty="0">
                <a:latin typeface="Times New Roman"/>
              </a:rPr>
              <a:t>тыс. рублей.</a:t>
            </a:r>
            <a:r>
              <a:rPr lang="ru" sz="1500" dirty="0">
                <a:latin typeface="Times New Roman"/>
              </a:rPr>
              <a:t> </a:t>
            </a:r>
          </a:p>
          <a:p>
            <a:pPr marL="12700" marR="12700" indent="457200" algn="just">
              <a:lnSpc>
                <a:spcPts val="1728"/>
              </a:lnSpc>
            </a:pPr>
            <a:r>
              <a:rPr lang="ru" sz="1500" dirty="0">
                <a:latin typeface="Times New Roman"/>
              </a:rPr>
              <a:t>На мероприятия с участием инвалидов и приобретение аудиокниг предусмотрено 1,0 тыс.рублей.</a:t>
            </a:r>
          </a:p>
          <a:p>
            <a:pPr marL="12700" marR="12700" indent="457200" algn="just">
              <a:lnSpc>
                <a:spcPts val="1728"/>
              </a:lnSpc>
            </a:pPr>
            <a:r>
              <a:rPr lang="ru" sz="1500" dirty="0">
                <a:latin typeface="Times New Roman"/>
              </a:rPr>
              <a:t>На приобретние музыкальных инструментов для учреждений культуры запланировано 8,0 </a:t>
            </a:r>
            <a:r>
              <a:rPr lang="ru-RU" sz="1500" dirty="0">
                <a:latin typeface="Times New Roman"/>
              </a:rPr>
              <a:t>тыс. рублей.</a:t>
            </a:r>
            <a:endParaRPr lang="ru" sz="1500" dirty="0">
              <a:latin typeface="Times New Roman"/>
            </a:endParaRPr>
          </a:p>
          <a:p>
            <a:pPr marL="12700" marR="12700" indent="457200" algn="just">
              <a:lnSpc>
                <a:spcPts val="1728"/>
              </a:lnSpc>
            </a:pPr>
            <a:endParaRPr lang="ru" sz="1500" dirty="0">
              <a:latin typeface="Times New Roman"/>
            </a:endParaRPr>
          </a:p>
          <a:p>
            <a:pPr marL="12700" marR="12700" indent="457200" algn="just">
              <a:lnSpc>
                <a:spcPts val="1728"/>
              </a:lnSpc>
            </a:pPr>
            <a:r>
              <a:rPr lang="ru-RU" sz="1500" dirty="0">
                <a:latin typeface="Times New Roman"/>
              </a:rPr>
              <a:t>На поддержку печатных средств массовой информации запланировано 3,9 тыс. рублей</a:t>
            </a:r>
            <a:endParaRPr lang="ru" sz="1500" dirty="0">
              <a:latin typeface="Times New Roman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08959" y="5961888"/>
            <a:ext cx="1176521" cy="9753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63500" indent="0"/>
            <a:endParaRPr lang="ru" sz="950" b="1" dirty="0">
              <a:latin typeface="Trebuchet MS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729984" y="6047232"/>
            <a:ext cx="408432" cy="6217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63500" indent="0"/>
            <a:endParaRPr lang="ru" sz="1000" dirty="0">
              <a:solidFill>
                <a:srgbClr val="BA6490"/>
              </a:solidFill>
              <a:latin typeface="Times New Roman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325880" y="6937248"/>
            <a:ext cx="2779776" cy="8564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152"/>
              </a:lnSpc>
            </a:pPr>
            <a:endParaRPr lang="ru" sz="950" b="1" dirty="0">
              <a:latin typeface="Trebuchet MS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901184" y="7150608"/>
            <a:ext cx="627888" cy="4511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63500" marR="50800" indent="0" algn="just">
              <a:lnSpc>
                <a:spcPts val="1176"/>
              </a:lnSpc>
            </a:pPr>
            <a:endParaRPr lang="ru" sz="850" b="1" dirty="0">
              <a:latin typeface="Trebuchet MS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199632" y="7086600"/>
            <a:ext cx="667512" cy="914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190500">
              <a:lnSpc>
                <a:spcPts val="1152"/>
              </a:lnSpc>
            </a:pPr>
            <a:endParaRPr lang="ru" sz="950" b="1" dirty="0">
              <a:latin typeface="Trebuchet M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1040" y="469392"/>
            <a:ext cx="6242304" cy="1188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177800" indent="0" algn="ctr"/>
            <a:r>
              <a:rPr lang="ru" sz="1050">
                <a:latin typeface="Times New Roman"/>
              </a:rPr>
              <a:t>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16279" y="850392"/>
            <a:ext cx="6377513" cy="61965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Aft>
                <a:spcPts val="630"/>
              </a:spcAft>
            </a:pPr>
            <a:r>
              <a:rPr lang="ru" sz="1600" b="1" dirty="0">
                <a:solidFill>
                  <a:srgbClr val="0070C0"/>
                </a:solidFill>
                <a:latin typeface="Times New Roman"/>
              </a:rPr>
              <a:t>Оглавление</a:t>
            </a:r>
          </a:p>
          <a:p>
            <a:pPr indent="0">
              <a:lnSpc>
                <a:spcPts val="2856"/>
              </a:lnSpc>
            </a:pPr>
            <a:r>
              <a:rPr lang="ru" sz="1600" dirty="0">
                <a:latin typeface="Times New Roman"/>
              </a:rPr>
              <a:t>Вступление..................................................................................................3</a:t>
            </a:r>
          </a:p>
          <a:p>
            <a:pPr indent="0">
              <a:lnSpc>
                <a:spcPts val="2856"/>
              </a:lnSpc>
            </a:pPr>
            <a:r>
              <a:rPr lang="ru" sz="1600" dirty="0">
                <a:latin typeface="Times New Roman"/>
              </a:rPr>
              <a:t>Общая информация ...................................................................................4</a:t>
            </a:r>
          </a:p>
          <a:p>
            <a:pPr indent="0">
              <a:lnSpc>
                <a:spcPts val="2856"/>
              </a:lnSpc>
            </a:pPr>
            <a:r>
              <a:rPr lang="ru" sz="1600" dirty="0">
                <a:latin typeface="Times New Roman"/>
              </a:rPr>
              <a:t>Бюджетная система Республики Беларусь...............................................7</a:t>
            </a:r>
          </a:p>
          <a:p>
            <a:pPr indent="0">
              <a:lnSpc>
                <a:spcPts val="2856"/>
              </a:lnSpc>
            </a:pPr>
            <a:r>
              <a:rPr lang="ru" sz="1600" dirty="0">
                <a:latin typeface="Times New Roman"/>
              </a:rPr>
              <a:t>Консолидированный бюджет района на 2021 год.................................. 9</a:t>
            </a:r>
          </a:p>
          <a:p>
            <a:pPr indent="0">
              <a:lnSpc>
                <a:spcPts val="1944"/>
              </a:lnSpc>
            </a:pPr>
            <a:r>
              <a:rPr lang="ru" sz="1600" dirty="0">
                <a:latin typeface="Times New Roman"/>
              </a:rPr>
              <a:t>Районный бюджет на 2021 год.................................................................15</a:t>
            </a:r>
          </a:p>
          <a:p>
            <a:pPr>
              <a:lnSpc>
                <a:spcPts val="1944"/>
              </a:lnSpc>
            </a:pPr>
            <a:r>
              <a:rPr lang="ru" sz="1600" dirty="0">
                <a:latin typeface="Times New Roman"/>
              </a:rPr>
              <a:t>Здравоохранение.......................................................................................17</a:t>
            </a:r>
          </a:p>
          <a:p>
            <a:pPr>
              <a:lnSpc>
                <a:spcPts val="1944"/>
              </a:lnSpc>
            </a:pPr>
            <a:r>
              <a:rPr lang="ru" sz="1600" dirty="0">
                <a:latin typeface="Times New Roman"/>
              </a:rPr>
              <a:t>Физическая культура и спорт...................................................................18</a:t>
            </a:r>
          </a:p>
          <a:p>
            <a:pPr>
              <a:lnSpc>
                <a:spcPts val="1944"/>
              </a:lnSpc>
            </a:pPr>
            <a:r>
              <a:rPr lang="ru" sz="1600" dirty="0">
                <a:latin typeface="Times New Roman"/>
              </a:rPr>
              <a:t>Культура и средства массовой информации...........................................19</a:t>
            </a:r>
          </a:p>
          <a:p>
            <a:pPr>
              <a:lnSpc>
                <a:spcPts val="1944"/>
              </a:lnSpc>
            </a:pPr>
            <a:r>
              <a:rPr lang="ru" sz="1600" dirty="0">
                <a:latin typeface="Times New Roman"/>
              </a:rPr>
              <a:t>Образование...............................................................................................20</a:t>
            </a:r>
          </a:p>
          <a:p>
            <a:pPr>
              <a:lnSpc>
                <a:spcPts val="1944"/>
              </a:lnSpc>
            </a:pPr>
            <a:r>
              <a:rPr lang="ru" sz="1600" dirty="0">
                <a:latin typeface="Times New Roman"/>
              </a:rPr>
              <a:t>Социальная политика................................................................................21</a:t>
            </a:r>
          </a:p>
          <a:p>
            <a:pPr indent="0">
              <a:lnSpc>
                <a:spcPts val="1944"/>
              </a:lnSpc>
            </a:pPr>
            <a:r>
              <a:rPr lang="ru" sz="1600" dirty="0">
                <a:latin typeface="Times New Roman"/>
              </a:rPr>
              <a:t>Межбюджетные трансферты....................................................................23</a:t>
            </a:r>
          </a:p>
          <a:p>
            <a:pPr indent="0">
              <a:lnSpc>
                <a:spcPts val="1944"/>
              </a:lnSpc>
            </a:pPr>
            <a:r>
              <a:rPr lang="ru" sz="1600" dirty="0">
                <a:latin typeface="Times New Roman"/>
              </a:rPr>
              <a:t>Жилищно-коммунальные услуги и жилищное  строительство............24</a:t>
            </a:r>
          </a:p>
          <a:p>
            <a:pPr indent="0">
              <a:lnSpc>
                <a:spcPts val="1944"/>
              </a:lnSpc>
            </a:pPr>
            <a:r>
              <a:rPr lang="ru" sz="1600" dirty="0">
                <a:latin typeface="Times New Roman"/>
              </a:rPr>
              <a:t>Национальная экономика..........................................................................26</a:t>
            </a:r>
          </a:p>
          <a:p>
            <a:pPr indent="0">
              <a:lnSpc>
                <a:spcPts val="1944"/>
              </a:lnSpc>
            </a:pPr>
            <a:r>
              <a:rPr lang="ru" sz="1600" dirty="0">
                <a:latin typeface="Times New Roman"/>
              </a:rPr>
              <a:t>Сельское хозяйство....................................................................................27</a:t>
            </a:r>
          </a:p>
          <a:p>
            <a:pPr indent="0">
              <a:lnSpc>
                <a:spcPts val="1944"/>
              </a:lnSpc>
              <a:spcAft>
                <a:spcPts val="210"/>
              </a:spcAft>
            </a:pPr>
            <a:r>
              <a:rPr lang="ru" sz="1600" dirty="0">
                <a:latin typeface="Times New Roman"/>
              </a:rPr>
              <a:t>Долг органов местного управления и самоуправления.........................28</a:t>
            </a:r>
          </a:p>
          <a:p>
            <a:pPr indent="0"/>
            <a:r>
              <a:rPr lang="ru" sz="1600" dirty="0">
                <a:latin typeface="Times New Roman"/>
              </a:rPr>
              <a:t>Сельские бюджеты на 2021 год................................................................29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332" y="1627632"/>
            <a:ext cx="3586004" cy="357505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16280" y="816864"/>
            <a:ext cx="1139952" cy="2072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>
              <a:spcAft>
                <a:spcPts val="2100"/>
              </a:spcAft>
            </a:pPr>
            <a:r>
              <a:rPr lang="ru" sz="1400" u="sng" dirty="0">
                <a:solidFill>
                  <a:srgbClr val="0070C0"/>
                </a:solidFill>
                <a:latin typeface="Times New Roman"/>
              </a:rPr>
              <a:t>Образование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825240" y="469392"/>
            <a:ext cx="179832" cy="137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/>
            <a:r>
              <a:rPr lang="ru" sz="1050" dirty="0">
                <a:latin typeface="Times New Roman"/>
              </a:rPr>
              <a:t>20</a:t>
            </a:r>
          </a:p>
          <a:p>
            <a:pPr marL="12700" indent="0"/>
            <a:endParaRPr lang="ru" sz="1050" dirty="0">
              <a:latin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65676" y="1386260"/>
            <a:ext cx="2848356" cy="103636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657600" algn="just">
              <a:lnSpc>
                <a:spcPts val="1704"/>
              </a:lnSpc>
            </a:pPr>
            <a:r>
              <a:rPr lang="ru" sz="1400" dirty="0">
                <a:latin typeface="Times New Roman"/>
              </a:rPr>
              <a:t>Р</a:t>
            </a:r>
            <a:r>
              <a:rPr lang="ru-RU" sz="1500" dirty="0">
                <a:latin typeface="Times New Roman"/>
              </a:rPr>
              <a:t>Р</a:t>
            </a:r>
            <a:r>
              <a:rPr lang="ru" sz="1500" dirty="0">
                <a:latin typeface="Times New Roman"/>
              </a:rPr>
              <a:t>асходы районного бюджета  на 2021 год на образование утверждены в сумме 12 944,5 </a:t>
            </a:r>
            <a:r>
              <a:rPr lang="ru-RU" sz="1500" dirty="0">
                <a:latin typeface="Times New Roman"/>
              </a:rPr>
              <a:t>т</a:t>
            </a:r>
            <a:r>
              <a:rPr lang="ru" sz="1500" dirty="0">
                <a:latin typeface="Times New Roman"/>
              </a:rPr>
              <a:t>ыс. рублей.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26790" y="2578083"/>
            <a:ext cx="2848356" cy="317979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546100" algn="just">
              <a:lnSpc>
                <a:spcPts val="1704"/>
              </a:lnSpc>
            </a:pPr>
            <a:r>
              <a:rPr lang="ru" sz="1500" dirty="0">
                <a:latin typeface="Times New Roman"/>
              </a:rPr>
              <a:t>В общем объеме средств предусмотрено: 3 120,2 тыс. рублей - на финансирование учреждений дошкольного образования. </a:t>
            </a:r>
            <a:r>
              <a:rPr lang="ru-RU" sz="1500" dirty="0">
                <a:latin typeface="Times New Roman"/>
              </a:rPr>
              <a:t>С 2021 года в районе осуществляется нормативное финансирование учреждений дошкольного образования в соответствии с постановлением  Совета Министров Республики Беларусь от 26.12.2020 №762 «О финансировании государственных учреждений дошкольного образования»</a:t>
            </a:r>
            <a:r>
              <a:rPr lang="ru" sz="1500" dirty="0">
                <a:latin typeface="Times New Roman"/>
              </a:rPr>
              <a:t>;</a:t>
            </a:r>
          </a:p>
          <a:p>
            <a:pPr indent="5461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317468" y="5661596"/>
            <a:ext cx="2667000" cy="42164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546100" algn="just">
              <a:lnSpc>
                <a:spcPts val="1704"/>
              </a:lnSpc>
            </a:pPr>
            <a:r>
              <a:rPr lang="ru" sz="1500" dirty="0">
                <a:latin typeface="Times New Roman"/>
              </a:rPr>
              <a:t>8 369,3 тыс. рублей -учреждений    общего среднего </a:t>
            </a:r>
            <a:r>
              <a:rPr lang="ru-RU" sz="1500" dirty="0">
                <a:latin typeface="Times New Roman"/>
              </a:rPr>
              <a:t>образования</a:t>
            </a:r>
            <a:endParaRPr lang="ru" sz="15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0742" y="6354776"/>
            <a:ext cx="6391656" cy="3931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1054100">
              <a:lnSpc>
                <a:spcPts val="1704"/>
              </a:lnSpc>
            </a:pPr>
            <a:r>
              <a:rPr lang="ru" sz="1600" dirty="0">
                <a:latin typeface="Times New Roman"/>
              </a:rPr>
              <a:t>1 243,7 тыс. рублей – дополнительное образование детей и молодежи</a:t>
            </a:r>
            <a:r>
              <a:rPr lang="ru" sz="1400" dirty="0">
                <a:latin typeface="Times New Roman"/>
              </a:rPr>
              <a:t>;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223325" y="6845628"/>
            <a:ext cx="5958793" cy="13392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508000" algn="just">
              <a:lnSpc>
                <a:spcPts val="1704"/>
              </a:lnSpc>
            </a:pPr>
            <a:r>
              <a:rPr lang="ru" sz="1600" dirty="0">
                <a:latin typeface="Times New Roman"/>
              </a:rPr>
              <a:t>211,3 тыс. рублей – другие вопросы в области образования.</a:t>
            </a:r>
          </a:p>
          <a:p>
            <a:pPr indent="508000" algn="just">
              <a:lnSpc>
                <a:spcPts val="1704"/>
              </a:lnSpc>
            </a:pPr>
            <a:r>
              <a:rPr lang="ru" sz="1600" dirty="0">
                <a:latin typeface="Times New Roman"/>
              </a:rPr>
              <a:t>На повышение заработной платы воспитателям и помощникам воспитателей в соответсвии с постановлением Министерства образования от 03.06.2019 № 71 «</a:t>
            </a:r>
            <a:r>
              <a:rPr lang="ru-RU" sz="1600" dirty="0">
                <a:latin typeface="Times New Roman"/>
              </a:rPr>
              <a:t>Об оплате труда работников в сфере образования» запланировано 52,1 тыс. рублей.  </a:t>
            </a:r>
            <a:endParaRPr lang="ru" sz="1600" dirty="0">
              <a:latin typeface="Times New Roman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292352" y="8193024"/>
            <a:ext cx="1176528" cy="7132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50800" marR="50800" indent="0" algn="r">
              <a:lnSpc>
                <a:spcPts val="936"/>
              </a:lnSpc>
            </a:pPr>
            <a:endParaRPr lang="ru" sz="850" b="1" dirty="0">
              <a:latin typeface="Trebuchet M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265676" y="7732776"/>
            <a:ext cx="356616" cy="121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152"/>
              </a:lnSpc>
            </a:pPr>
            <a:endParaRPr lang="ru" sz="850" b="1" dirty="0">
              <a:latin typeface="Trebuchet MS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249168" y="8339328"/>
            <a:ext cx="627888" cy="4511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14300" marR="114300" indent="0" algn="just">
              <a:lnSpc>
                <a:spcPts val="1152"/>
              </a:lnSpc>
            </a:pPr>
            <a:endParaRPr lang="ru" sz="850" b="1" dirty="0">
              <a:latin typeface="Trebuchet MS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968240" y="7315200"/>
            <a:ext cx="981456" cy="4511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5400" marR="25400" indent="114300">
              <a:lnSpc>
                <a:spcPts val="1152"/>
              </a:lnSpc>
            </a:pPr>
            <a:endParaRPr lang="ru" sz="850" b="1" dirty="0">
              <a:latin typeface="Trebuchet MS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919728" y="8065008"/>
            <a:ext cx="2840736" cy="84124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63500" indent="0">
              <a:lnSpc>
                <a:spcPts val="1152"/>
              </a:lnSpc>
            </a:pPr>
            <a:endParaRPr lang="ru" sz="850" b="1" dirty="0">
              <a:latin typeface="Trebuchet MS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818632" y="8363712"/>
            <a:ext cx="530352" cy="1158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152"/>
              </a:lnSpc>
            </a:pPr>
            <a:endParaRPr lang="ru" sz="950" b="1" dirty="0">
              <a:latin typeface="Trebuchet MS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955792" y="8513064"/>
            <a:ext cx="265176" cy="914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152"/>
              </a:lnSpc>
            </a:pPr>
            <a:endParaRPr lang="ru" sz="950" b="1" dirty="0">
              <a:latin typeface="Trebuchet MS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910072" y="8656320"/>
            <a:ext cx="344424" cy="121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152"/>
              </a:lnSpc>
            </a:pPr>
            <a:endParaRPr lang="ru" sz="850" b="1" dirty="0">
              <a:latin typeface="Trebuchet M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79" y="1052002"/>
            <a:ext cx="2427770" cy="17708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825240" y="469392"/>
            <a:ext cx="179832" cy="137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/>
            <a:r>
              <a:rPr lang="en-US" sz="1050" dirty="0">
                <a:latin typeface="Times New Roman"/>
              </a:rPr>
              <a:t>21</a:t>
            </a:r>
          </a:p>
          <a:p>
            <a:pPr marL="12700" indent="0"/>
            <a:endParaRPr lang="ru" sz="1050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18090" y="1018024"/>
            <a:ext cx="3761232" cy="16432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704"/>
              </a:lnSpc>
              <a:spcAft>
                <a:spcPts val="420"/>
              </a:spcAft>
            </a:pPr>
            <a:r>
              <a:rPr lang="ru-RU" sz="1500" dirty="0">
                <a:latin typeface="Times New Roman"/>
              </a:rPr>
              <a:t>На социальную</a:t>
            </a:r>
            <a:r>
              <a:rPr lang="en-US" sz="1500" dirty="0">
                <a:latin typeface="Times New Roman"/>
              </a:rPr>
              <a:t> </a:t>
            </a:r>
            <a:r>
              <a:rPr lang="ru-RU" sz="1500" dirty="0">
                <a:latin typeface="Times New Roman"/>
              </a:rPr>
              <a:t>политику в 2021 году в районном бюджете </a:t>
            </a:r>
            <a:r>
              <a:rPr lang="ru" sz="1500" dirty="0">
                <a:latin typeface="Times New Roman"/>
              </a:rPr>
              <a:t>предусмотрено 2 043,3  тыс. рублей. За счет указанных средств в том числе предусматривается:</a:t>
            </a:r>
          </a:p>
          <a:p>
            <a:pPr indent="0" algn="just">
              <a:lnSpc>
                <a:spcPts val="1704"/>
              </a:lnSpc>
              <a:spcAft>
                <a:spcPts val="420"/>
              </a:spcAft>
            </a:pPr>
            <a:r>
              <a:rPr lang="ru" sz="1500" dirty="0">
                <a:latin typeface="Times New Roman"/>
              </a:rPr>
              <a:t> Финансирование районного центра социального обслуживания населения и реализацию отдельных мероприятий утверждено 1 095,1 тыс. рублей.</a:t>
            </a:r>
          </a:p>
          <a:p>
            <a:pPr indent="0" algn="just">
              <a:lnSpc>
                <a:spcPts val="1704"/>
              </a:lnSpc>
              <a:spcAft>
                <a:spcPts val="420"/>
              </a:spcAft>
            </a:pPr>
            <a:endParaRPr lang="ru" sz="1400" dirty="0">
              <a:latin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9328" y="2725100"/>
            <a:ext cx="6391656" cy="63299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572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  <a:p>
            <a:pPr indent="457200" algn="just">
              <a:lnSpc>
                <a:spcPts val="1704"/>
              </a:lnSpc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Расходы на содержание социально-педагогических учреждений и ежемесячные денежные выплаты для воспитания детей в приемных, опекунских семьях, в детских домах семейного типа и в семьях, усыновивших (удочеривших) детей определены в сумме  358,3 тыс. рублей.</a:t>
            </a:r>
          </a:p>
          <a:p>
            <a:pPr indent="457200" algn="just">
              <a:lnSpc>
                <a:spcPts val="1704"/>
              </a:lnSpc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На содержание </a:t>
            </a:r>
            <a:r>
              <a:rPr lang="be-BY" sz="1500" dirty="0">
                <a:latin typeface="Times New Roman" pitchFamily="18" charset="0"/>
                <a:cs typeface="Times New Roman" pitchFamily="18" charset="0"/>
              </a:rPr>
              <a:t>районной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общественной организации Белорусского республиканского союза молодежи – 3,3 тыс. рублей. </a:t>
            </a:r>
          </a:p>
          <a:p>
            <a:pPr indent="457200" algn="just">
              <a:lnSpc>
                <a:spcPts val="1704"/>
              </a:lnSpc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На проведение отделом идеологической работы, культуры и молодежной политики райисполкома мероприятий в области молодежной политики – 1,6 тыс. рублей. </a:t>
            </a:r>
          </a:p>
          <a:p>
            <a:pPr indent="450000"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На предоставление гражданам Республики Беларусь одноразовых субсидий на строительство (реконструкцию) или приобретение жилых помещений и погашение задолженности по льготным кредитам, полученным на строительство (реконструкцию) или приобретение жилых помещений, утверждены ассигнования в объеме 5,0 тыс. рублей.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            На оказание финансовой поддержки государства молодым и многодетным семьям в погашении задолженности по кредитам, выданным банками на строительство (реконструкцию) или приобретение жилых помещений, в том числе приобретение не завершенных строительством капитальных строений, подлежащих реконструкции и переоборудованию под жилые помещения, за исключением льготных кредитов, предоставленных гражданам Республики Беларусь в соответствии с законодательными актами, утверждено 30,0 тыс. рублей.</a:t>
            </a:r>
          </a:p>
          <a:p>
            <a:pPr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             За счет субвенций из республиканского бюджета на финансирование расходов по индексированным жилищным квотам (именным приватизационным чекам «Жилье») в бюджете предусмотрено 10,0 тыс. рублей.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5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/>
          </a:p>
          <a:p>
            <a:pPr algn="just"/>
            <a:endParaRPr lang="ru-RU" sz="1400" b="1" dirty="0"/>
          </a:p>
          <a:p>
            <a:pPr algn="just"/>
            <a:endParaRPr lang="ru-RU" sz="1400" b="1" dirty="0"/>
          </a:p>
          <a:p>
            <a:pPr algn="just"/>
            <a:endParaRPr lang="ru-RU" sz="1400" b="1" dirty="0"/>
          </a:p>
          <a:p>
            <a:pPr algn="just"/>
            <a:endParaRPr lang="ru-RU" sz="1400" b="1" dirty="0"/>
          </a:p>
          <a:p>
            <a:pPr algn="just"/>
            <a:endParaRPr lang="ru-RU" sz="1400" b="1" dirty="0"/>
          </a:p>
          <a:p>
            <a:pPr algn="just"/>
            <a:endParaRPr lang="ru-RU" sz="1400" b="1" dirty="0"/>
          </a:p>
          <a:p>
            <a:pPr algn="just"/>
            <a:endParaRPr lang="ru-RU" sz="1400" b="1" dirty="0"/>
          </a:p>
          <a:p>
            <a:pPr algn="just"/>
            <a:endParaRPr lang="ru-RU" sz="1400" b="1" dirty="0"/>
          </a:p>
          <a:p>
            <a:pPr algn="just"/>
            <a:endParaRPr lang="ru-RU" sz="1400" b="1" dirty="0"/>
          </a:p>
          <a:p>
            <a:pPr algn="just"/>
            <a:endParaRPr lang="ru-RU" sz="1400" b="1" dirty="0"/>
          </a:p>
          <a:p>
            <a:pPr algn="just"/>
            <a:endParaRPr lang="ru-RU" sz="1400" b="1" dirty="0"/>
          </a:p>
          <a:p>
            <a:pPr algn="just"/>
            <a:endParaRPr lang="ru-RU" sz="1400" b="1" dirty="0"/>
          </a:p>
          <a:p>
            <a:pPr algn="just"/>
            <a:endParaRPr lang="ru-RU" sz="1400" b="1" dirty="0"/>
          </a:p>
          <a:p>
            <a:pPr algn="just"/>
            <a:endParaRPr lang="ru-RU" sz="1400" dirty="0"/>
          </a:p>
          <a:p>
            <a:pPr algn="just"/>
            <a:endParaRPr lang="ru-RU" sz="1400" dirty="0"/>
          </a:p>
          <a:p>
            <a:pPr indent="457200" algn="just">
              <a:lnSpc>
                <a:spcPts val="1704"/>
              </a:lnSpc>
            </a:pPr>
            <a:endParaRPr lang="ru-RU" sz="1400" dirty="0"/>
          </a:p>
          <a:p>
            <a:pPr indent="457200" algn="just">
              <a:lnSpc>
                <a:spcPts val="1704"/>
              </a:lnSpc>
            </a:pPr>
            <a:endParaRPr lang="ru-RU" sz="1400" dirty="0"/>
          </a:p>
          <a:p>
            <a:pPr indent="457200" algn="just">
              <a:lnSpc>
                <a:spcPts val="1704"/>
              </a:lnSpc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457200" algn="just">
              <a:lnSpc>
                <a:spcPts val="1704"/>
              </a:lnSpc>
            </a:pPr>
            <a:endParaRPr lang="ru" sz="14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  <a:p>
            <a:pPr indent="4572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  <a:p>
            <a:pPr indent="4572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  <a:p>
            <a:pPr indent="4572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  <a:p>
            <a:pPr indent="4572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  <a:p>
            <a:pPr indent="4572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  <a:p>
            <a:pPr indent="4572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  <a:p>
            <a:pPr indent="4572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  <a:p>
            <a:pPr indent="4572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  <a:p>
            <a:pPr indent="4572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  <a:p>
            <a:pPr indent="4572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  <a:p>
            <a:pPr indent="4572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  <a:p>
            <a:pPr indent="4572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  <a:p>
            <a:pPr indent="4572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  <a:p>
            <a:pPr indent="4572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  <a:p>
            <a:pPr indent="4572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  <a:p>
            <a:pPr indent="4572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  <a:p>
            <a:pPr indent="4572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  <a:p>
            <a:pPr indent="4572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  <a:p>
            <a:pPr indent="4572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  <a:p>
            <a:pPr indent="4572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  <a:p>
            <a:pPr indent="4572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  <a:p>
            <a:pPr indent="4572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  <a:p>
            <a:pPr indent="4572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  <a:p>
            <a:pPr indent="4572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  <a:p>
            <a:pPr indent="4572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  <a:p>
            <a:pPr indent="4572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  <a:p>
            <a:pPr indent="457200" algn="just">
              <a:lnSpc>
                <a:spcPts val="1704"/>
              </a:lnSpc>
            </a:pPr>
            <a:r>
              <a:rPr lang="ru" sz="1400" dirty="0">
                <a:latin typeface="Times New Roman"/>
              </a:rPr>
              <a:t>которых 233,3 млн. рублей будет направлено на компенсацию потерь банкам, связанных с предоставлением льготных кредитов гражданам на строительство жилья, 65,7 млн. рублей - на оказание финансовой помощи многодетным и молодым семьям в погашении кредитов, выданных на строительство жилья, 16 млн. рублей - на компенсацию потерь банкам, связанным с предоставлением льготных кредитов на капитальный ремонт и реконструкцию жилых помещений, возведение хозяйственных построек и строительство инженерных сетей;</a:t>
            </a:r>
          </a:p>
          <a:p>
            <a:pPr indent="457200" algn="just">
              <a:lnSpc>
                <a:spcPts val="1704"/>
              </a:lnSpc>
            </a:pPr>
            <a:r>
              <a:rPr lang="ru" sz="1400" dirty="0">
                <a:latin typeface="Times New Roman"/>
              </a:rPr>
              <a:t>предоставление льгот и компенсаций населению, пострадавшему от катастрофы на Чернобыльской АЭС - 86,4 млн. рублей;</a:t>
            </a:r>
          </a:p>
          <a:p>
            <a:pPr indent="457200" algn="just">
              <a:lnSpc>
                <a:spcPts val="1704"/>
              </a:lnSpc>
            </a:pPr>
            <a:r>
              <a:rPr lang="ru" sz="1400" dirty="0">
                <a:latin typeface="Times New Roman"/>
              </a:rPr>
              <a:t>мероприятия по оздоровлению и санаторно-курортному лечению отдельных категорий граждан - 19,5 млн. рублей;</a:t>
            </a:r>
          </a:p>
          <a:p>
            <a:pPr indent="457200" algn="just">
              <a:lnSpc>
                <a:spcPts val="1704"/>
              </a:lnSpc>
            </a:pPr>
            <a:r>
              <a:rPr lang="ru" sz="1400" dirty="0">
                <a:latin typeface="Times New Roman"/>
              </a:rPr>
              <a:t>оказание помощи в подготовке лагерей к летнему оздоровительному сезону, а также удешевление стоимости путевок - 48,6 млн. рублей;</a:t>
            </a:r>
          </a:p>
          <a:p>
            <a:pPr indent="457200" algn="just">
              <a:lnSpc>
                <a:spcPts val="1704"/>
              </a:lnSpc>
            </a:pPr>
            <a:r>
              <a:rPr lang="ru" sz="1400" dirty="0">
                <a:latin typeface="Times New Roman"/>
              </a:rPr>
              <a:t>обеспечение граждан техническими средствами реабилитации - 7 млн. рублей;</a:t>
            </a:r>
          </a:p>
          <a:p>
            <a:pPr indent="457200" algn="just">
              <a:lnSpc>
                <a:spcPts val="1704"/>
              </a:lnSpc>
            </a:pPr>
            <a:r>
              <a:rPr lang="ru" sz="1400" dirty="0">
                <a:latin typeface="Times New Roman"/>
              </a:rPr>
              <a:t>другие направления (расходы на государственную молодежную политику, денежные выплаты многодетным матерям, награждаемым орденом Матери, оказание помощи иностранцам, признанным беженцами, возмещение вреда по постановлениям уполномоченных органов и иные) -</a:t>
            </a:r>
          </a:p>
          <a:p>
            <a:pPr indent="0" algn="just">
              <a:lnSpc>
                <a:spcPts val="1704"/>
              </a:lnSpc>
            </a:pPr>
            <a:r>
              <a:rPr lang="ru" sz="1400" dirty="0">
                <a:latin typeface="Times New Roman"/>
              </a:rPr>
              <a:t>60,4 млн. рублей.</a:t>
            </a:r>
          </a:p>
          <a:p>
            <a:pPr indent="457200" algn="just">
              <a:lnSpc>
                <a:spcPts val="1704"/>
              </a:lnSpc>
            </a:pPr>
            <a:r>
              <a:rPr lang="ru" sz="1400" dirty="0">
                <a:latin typeface="Times New Roman"/>
              </a:rPr>
              <a:t>В соответствии с государственной программой «О социальной защите и содействии занятости населения на 2016 - 2020 годы» с помощью бюджетного финансирования будет обеспечено повышение эффективности политики занятости населения, улучшение условий охраны труда, создание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D344C68-9614-4B1E-92AC-A6DAF807E541}"/>
              </a:ext>
            </a:extLst>
          </p:cNvPr>
          <p:cNvSpPr/>
          <p:nvPr/>
        </p:nvSpPr>
        <p:spPr>
          <a:xfrm>
            <a:off x="716279" y="738188"/>
            <a:ext cx="2427770" cy="2859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>
              <a:spcAft>
                <a:spcPts val="2100"/>
              </a:spcAft>
            </a:pPr>
            <a:r>
              <a:rPr lang="ru" sz="1400" u="sng" dirty="0">
                <a:solidFill>
                  <a:srgbClr val="0070C0"/>
                </a:solidFill>
                <a:latin typeface="Times New Roman"/>
              </a:rPr>
              <a:t>Социальная политика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25240" y="469392"/>
            <a:ext cx="179832" cy="137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/>
            <a:r>
              <a:rPr lang="en-US" sz="1050" dirty="0">
                <a:latin typeface="Times New Roman"/>
              </a:rPr>
              <a:t>22</a:t>
            </a:r>
            <a:endParaRPr lang="ru" sz="1050" dirty="0">
              <a:latin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2376" y="666180"/>
            <a:ext cx="6391656" cy="99371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500" dirty="0"/>
              <a:t>           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Оказание государственной адресной социальной помощи </a:t>
            </a:r>
            <a:r>
              <a:rPr lang="ru-RU" sz="1500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428,5 тыс. рублей.</a:t>
            </a:r>
          </a:p>
          <a:p>
            <a:pPr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          На финансирование мероприятий, проводимых общественными объединениями ветеранов в соответствии с их уставной деятельностью, а также материальное поощрение руководителей этих объединений утверждено 12,5 тыс. рублей.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          На бесплатное обеспечение продуктами питания детей первых двух лет жизни – 51,9 тыс. рублей.</a:t>
            </a:r>
          </a:p>
          <a:p>
            <a:pPr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          На удешевление стоимости путевок в лагеря с круглосуточным пребыванием детей работников бюджетных организаций, доплату до полной стоимости путевок для детей–сирот и детей, оставшихся без попечения родителей, детей-инвалидов, детей из многодетных и малообеспеченных семей утверждено </a:t>
            </a:r>
            <a:r>
              <a:rPr lang="ru-RU" sz="1500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6,4 тыс. рублей.</a:t>
            </a:r>
          </a:p>
          <a:p>
            <a:pPr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          На выплату пособия (материальной помощи) на погребение и возмещение специализированной организации расходов по погребению отдельных категорий граждан за счет средств местных бюджетов в соответствии с Законом Республики Беларусь «О погребении и похоронном деле» утверждено– 27,4 тыс. рублей.</a:t>
            </a:r>
          </a:p>
          <a:p>
            <a:pPr algn="just"/>
            <a:r>
              <a:rPr lang="ru-RU" sz="1500" dirty="0"/>
              <a:t>           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Предоставление безналичных жилищных субсидий запланировано 12,4 тыс. рублей.</a:t>
            </a:r>
          </a:p>
          <a:p>
            <a:pPr algn="just"/>
            <a:r>
              <a:rPr lang="ru-MD" sz="1500" dirty="0">
                <a:latin typeface="Times New Roman" pitchFamily="18" charset="0"/>
                <a:cs typeface="Times New Roman" pitchFamily="18" charset="0"/>
              </a:rPr>
              <a:t>           Реализацию отдельных мероприятий в области социальной политики – 41,2 рубля;</a:t>
            </a:r>
          </a:p>
          <a:p>
            <a:pPr algn="just"/>
            <a:r>
              <a:rPr lang="ru-MD" sz="1500" dirty="0">
                <a:latin typeface="Times New Roman" pitchFamily="18" charset="0"/>
                <a:cs typeface="Times New Roman" pitchFamily="18" charset="0"/>
              </a:rPr>
              <a:t>           Финансирование мероприятий, связанное с прохождением гражданами альтернативной службы– 1,0 тыс. рублей, средства предусмотрены за счет сокращения средств по разделу «Общегосударственная деятельность, подразделу «Резервные фонды»</a:t>
            </a:r>
          </a:p>
          <a:p>
            <a:pPr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.      </a:t>
            </a:r>
            <a:r>
              <a:rPr lang="ru-RU" sz="1500" dirty="0"/>
              <a:t>   </a:t>
            </a:r>
          </a:p>
          <a:p>
            <a:pPr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38870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25240" y="469392"/>
            <a:ext cx="179832" cy="137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/>
            <a:r>
              <a:rPr lang="ru" sz="1050" dirty="0">
                <a:latin typeface="Times New Roman"/>
              </a:rPr>
              <a:t>23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22376" y="807720"/>
            <a:ext cx="6388608" cy="2905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spcAft>
                <a:spcPts val="1680"/>
              </a:spcAft>
            </a:pPr>
            <a:r>
              <a:rPr lang="ru" sz="1500" u="sng" dirty="0">
                <a:solidFill>
                  <a:srgbClr val="0070C0"/>
                </a:solidFill>
                <a:latin typeface="Times New Roman"/>
              </a:rPr>
              <a:t>Межбюджетные трансферты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22376" y="1098228"/>
            <a:ext cx="6388608" cy="83292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12700" indent="482600" algn="just">
              <a:lnSpc>
                <a:spcPts val="1704"/>
              </a:lnSpc>
              <a:spcBef>
                <a:spcPts val="1680"/>
              </a:spcBef>
              <a:spcAft>
                <a:spcPts val="420"/>
              </a:spcAft>
            </a:pPr>
            <a:r>
              <a:rPr lang="ru" sz="1500" dirty="0">
                <a:latin typeface="Times New Roman"/>
              </a:rPr>
              <a:t>В 2021 году из областного бюджета в бюджет района для обеспечения его сбалансированности планируется передать межбюджетные трансферты в сумме     </a:t>
            </a:r>
            <a:r>
              <a:rPr lang="ru" sz="1500" b="1" i="1" dirty="0">
                <a:latin typeface="Times New Roman"/>
              </a:rPr>
              <a:t>19 250,4 тыс. рублей.</a:t>
            </a:r>
          </a:p>
          <a:p>
            <a:pPr marR="12700" indent="482600" algn="just">
              <a:lnSpc>
                <a:spcPts val="1704"/>
              </a:lnSpc>
              <a:spcBef>
                <a:spcPts val="1680"/>
              </a:spcBef>
              <a:spcAft>
                <a:spcPts val="420"/>
              </a:spcAft>
            </a:pPr>
            <a:r>
              <a:rPr lang="ru" sz="1500" dirty="0">
                <a:latin typeface="Times New Roman"/>
              </a:rPr>
              <a:t>В том числе:</a:t>
            </a:r>
          </a:p>
          <a:p>
            <a:pPr marR="12700" indent="482600" algn="just">
              <a:lnSpc>
                <a:spcPts val="1704"/>
              </a:lnSpc>
              <a:spcBef>
                <a:spcPts val="1680"/>
              </a:spcBef>
              <a:spcAft>
                <a:spcPts val="420"/>
              </a:spcAft>
            </a:pPr>
            <a:r>
              <a:rPr lang="ru" sz="1500" b="1" i="1" dirty="0">
                <a:latin typeface="Times New Roman"/>
              </a:rPr>
              <a:t>дотации</a:t>
            </a:r>
            <a:r>
              <a:rPr lang="ru" sz="1500" dirty="0">
                <a:latin typeface="Times New Roman"/>
              </a:rPr>
              <a:t> – 18 166,0 тыс. рублей;</a:t>
            </a:r>
          </a:p>
          <a:p>
            <a:pPr marR="12700" indent="482600" algn="just">
              <a:lnSpc>
                <a:spcPts val="1704"/>
              </a:lnSpc>
              <a:spcBef>
                <a:spcPts val="1680"/>
              </a:spcBef>
              <a:spcAft>
                <a:spcPts val="420"/>
              </a:spcAft>
            </a:pPr>
            <a:r>
              <a:rPr lang="ru-RU" sz="1500" b="1" i="1" dirty="0">
                <a:latin typeface="Times New Roman"/>
              </a:rPr>
              <a:t>с</a:t>
            </a:r>
            <a:r>
              <a:rPr lang="ru" sz="1500" b="1" i="1" dirty="0">
                <a:latin typeface="Times New Roman"/>
              </a:rPr>
              <a:t>убвенции </a:t>
            </a:r>
            <a:r>
              <a:rPr lang="ru" sz="1500" dirty="0">
                <a:latin typeface="Times New Roman"/>
              </a:rPr>
              <a:t>по индексированным жилищным квотам (именным приватизационным чекам «Жилье») – 10,0 тыс. рублей;</a:t>
            </a:r>
          </a:p>
          <a:p>
            <a:pPr marR="12700" indent="482600" algn="just">
              <a:lnSpc>
                <a:spcPts val="1704"/>
              </a:lnSpc>
              <a:spcBef>
                <a:spcPts val="1680"/>
              </a:spcBef>
              <a:spcAft>
                <a:spcPts val="420"/>
              </a:spcAft>
            </a:pPr>
            <a:r>
              <a:rPr lang="ru-MD" sz="1500" b="1" i="1" dirty="0">
                <a:latin typeface="Times New Roman"/>
              </a:rPr>
              <a:t>б</a:t>
            </a:r>
            <a:r>
              <a:rPr lang="ru" sz="1500" b="1" i="1" dirty="0">
                <a:latin typeface="Times New Roman"/>
              </a:rPr>
              <a:t>есплатное обеспечение продуктами питания детей первых двух лет жизни и государственная адресная социальная помощь</a:t>
            </a:r>
            <a:r>
              <a:rPr lang="ru" sz="1500" dirty="0">
                <a:latin typeface="Times New Roman"/>
              </a:rPr>
              <a:t> – 480,4 тыс.рублей;</a:t>
            </a:r>
          </a:p>
          <a:p>
            <a:pPr marR="12700" indent="482600" algn="just">
              <a:lnSpc>
                <a:spcPts val="1704"/>
              </a:lnSpc>
              <a:spcBef>
                <a:spcPts val="1680"/>
              </a:spcBef>
              <a:spcAft>
                <a:spcPts val="420"/>
              </a:spcAft>
            </a:pPr>
            <a:r>
              <a:rPr lang="ru-MD" sz="1500" b="1" i="1" dirty="0">
                <a:latin typeface="Times New Roman"/>
              </a:rPr>
              <a:t>к</a:t>
            </a:r>
            <a:r>
              <a:rPr lang="ru" sz="1500" b="1" i="1" dirty="0">
                <a:latin typeface="Times New Roman"/>
              </a:rPr>
              <a:t>омпенсация изъятия дикого кабана </a:t>
            </a:r>
            <a:r>
              <a:rPr lang="ru" sz="1500" dirty="0">
                <a:latin typeface="Times New Roman"/>
              </a:rPr>
              <a:t>– 6,0 ты</a:t>
            </a:r>
            <a:r>
              <a:rPr lang="ru-MD" sz="1500" dirty="0">
                <a:latin typeface="Times New Roman"/>
              </a:rPr>
              <a:t>с. рублей;</a:t>
            </a:r>
            <a:endParaRPr lang="ru" sz="1500" dirty="0">
              <a:latin typeface="Times New Roman"/>
            </a:endParaRPr>
          </a:p>
          <a:p>
            <a:pPr marR="12700" indent="482600" algn="just">
              <a:lnSpc>
                <a:spcPts val="1704"/>
              </a:lnSpc>
              <a:spcBef>
                <a:spcPts val="1680"/>
              </a:spcBef>
              <a:spcAft>
                <a:spcPts val="420"/>
              </a:spcAft>
            </a:pPr>
            <a:r>
              <a:rPr lang="ru-RU" sz="1500" b="1" i="1" dirty="0">
                <a:latin typeface="Times New Roman"/>
              </a:rPr>
              <a:t>к</a:t>
            </a:r>
            <a:r>
              <a:rPr lang="ru" sz="1500" b="1" i="1" dirty="0">
                <a:latin typeface="Times New Roman"/>
              </a:rPr>
              <a:t>омплектование библиотечных фондов </a:t>
            </a:r>
            <a:r>
              <a:rPr lang="ru" sz="1500" dirty="0">
                <a:latin typeface="Times New Roman"/>
              </a:rPr>
              <a:t>– 58,5 тыс. рублей;</a:t>
            </a:r>
          </a:p>
          <a:p>
            <a:pPr marR="12700" indent="482600" algn="just">
              <a:lnSpc>
                <a:spcPts val="1704"/>
              </a:lnSpc>
              <a:spcBef>
                <a:spcPts val="1680"/>
              </a:spcBef>
              <a:spcAft>
                <a:spcPts val="420"/>
              </a:spcAft>
            </a:pPr>
            <a:r>
              <a:rPr lang="ru-MD" sz="1500" b="1" i="1" dirty="0">
                <a:latin typeface="Times New Roman"/>
              </a:rPr>
              <a:t>с</a:t>
            </a:r>
            <a:r>
              <a:rPr lang="ru" sz="1500" b="1" i="1" dirty="0">
                <a:latin typeface="Times New Roman"/>
              </a:rPr>
              <a:t>убсидии СМИ </a:t>
            </a:r>
            <a:r>
              <a:rPr lang="ru" sz="1500" dirty="0">
                <a:latin typeface="Times New Roman"/>
              </a:rPr>
              <a:t>– 3,9 тыс.рублей;</a:t>
            </a:r>
          </a:p>
          <a:p>
            <a:pPr marR="12700" indent="482600" algn="just">
              <a:lnSpc>
                <a:spcPts val="1704"/>
              </a:lnSpc>
              <a:spcBef>
                <a:spcPts val="1680"/>
              </a:spcBef>
              <a:spcAft>
                <a:spcPts val="420"/>
              </a:spcAft>
            </a:pPr>
            <a:r>
              <a:rPr lang="ru" sz="1500" dirty="0">
                <a:latin typeface="Times New Roman"/>
              </a:rPr>
              <a:t>в рамках реализации </a:t>
            </a:r>
            <a:r>
              <a:rPr lang="ru-MD" sz="1500" dirty="0">
                <a:latin typeface="Times New Roman"/>
              </a:rPr>
              <a:t>Указа Президента Республики Беларусь от 14.04.2020 №127 «О возмещении расходов на электроснабжение эксплуатируемого жилищного фонда»  </a:t>
            </a:r>
            <a:r>
              <a:rPr lang="ru-MD" sz="1500" b="1" i="1" dirty="0">
                <a:latin typeface="Times New Roman"/>
              </a:rPr>
              <a:t>на возмещение гражданам части расходов на выполнение работ по электроснабжению эксплуатируемого жилищного фонда</a:t>
            </a:r>
            <a:r>
              <a:rPr lang="ru" sz="1500" dirty="0">
                <a:latin typeface="Times New Roman"/>
              </a:rPr>
              <a:t>– 67,6 тыс. рублей</a:t>
            </a:r>
            <a:endParaRPr lang="ru" sz="1500" b="1" i="1" dirty="0">
              <a:latin typeface="Times New Roman"/>
            </a:endParaRPr>
          </a:p>
          <a:p>
            <a:pPr marR="12700" indent="482600" algn="just">
              <a:lnSpc>
                <a:spcPts val="1704"/>
              </a:lnSpc>
              <a:spcBef>
                <a:spcPts val="1680"/>
              </a:spcBef>
              <a:spcAft>
                <a:spcPts val="420"/>
              </a:spcAft>
            </a:pPr>
            <a:r>
              <a:rPr lang="ru-RU" sz="1500" b="1" i="1" dirty="0">
                <a:latin typeface="Times New Roman"/>
              </a:rPr>
              <a:t>ремонт и приобретение имущества бюджетных организаций</a:t>
            </a:r>
            <a:r>
              <a:rPr lang="ru" sz="1500" b="1" i="1" dirty="0">
                <a:latin typeface="Times New Roman"/>
              </a:rPr>
              <a:t>  </a:t>
            </a:r>
            <a:r>
              <a:rPr lang="ru" sz="1500" dirty="0">
                <a:latin typeface="Times New Roman"/>
              </a:rPr>
              <a:t>– 81,0 тыс. рублей;</a:t>
            </a:r>
          </a:p>
          <a:p>
            <a:pPr marR="12700" indent="482600" algn="just">
              <a:lnSpc>
                <a:spcPts val="1704"/>
              </a:lnSpc>
              <a:spcBef>
                <a:spcPts val="1680"/>
              </a:spcBef>
              <a:spcAft>
                <a:spcPts val="420"/>
              </a:spcAft>
            </a:pPr>
            <a:r>
              <a:rPr lang="ru-RU" sz="1500" b="1" i="1" dirty="0">
                <a:latin typeface="Times New Roman"/>
              </a:rPr>
              <a:t>ж</a:t>
            </a:r>
            <a:r>
              <a:rPr lang="ru" sz="1500" b="1" i="1" dirty="0">
                <a:latin typeface="Times New Roman"/>
              </a:rPr>
              <a:t>илищное строительство  </a:t>
            </a:r>
            <a:r>
              <a:rPr lang="ru" sz="1500" dirty="0">
                <a:latin typeface="Times New Roman"/>
              </a:rPr>
              <a:t>- 342,0 тыс. рублей;</a:t>
            </a:r>
          </a:p>
          <a:p>
            <a:pPr marR="12700" indent="482600" algn="just">
              <a:lnSpc>
                <a:spcPts val="1704"/>
              </a:lnSpc>
              <a:spcBef>
                <a:spcPts val="1680"/>
              </a:spcBef>
              <a:spcAft>
                <a:spcPts val="420"/>
              </a:spcAft>
            </a:pPr>
            <a:r>
              <a:rPr lang="ru-RU" sz="1500" b="1" i="1" dirty="0">
                <a:latin typeface="Times New Roman"/>
              </a:rPr>
              <a:t>оказание п</a:t>
            </a:r>
            <a:r>
              <a:rPr lang="ru" sz="1500" b="1" i="1" dirty="0">
                <a:latin typeface="Times New Roman"/>
              </a:rPr>
              <a:t>омощи в обеспечении жильем </a:t>
            </a:r>
            <a:r>
              <a:rPr lang="ru" sz="1500" dirty="0">
                <a:latin typeface="Times New Roman"/>
              </a:rPr>
              <a:t>– 35,0 тыс. рублей.</a:t>
            </a:r>
          </a:p>
          <a:p>
            <a:pPr marR="12700" indent="482600" algn="just">
              <a:lnSpc>
                <a:spcPts val="1704"/>
              </a:lnSpc>
              <a:spcBef>
                <a:spcPts val="1680"/>
              </a:spcBef>
              <a:spcAft>
                <a:spcPts val="420"/>
              </a:spcAft>
            </a:pPr>
            <a:r>
              <a:rPr lang="ru" sz="1400" dirty="0">
                <a:latin typeface="Times New Roman"/>
              </a:rPr>
              <a:t> </a:t>
            </a:r>
          </a:p>
          <a:p>
            <a:pPr marR="12700" indent="482600" algn="just">
              <a:lnSpc>
                <a:spcPts val="1704"/>
              </a:lnSpc>
              <a:spcBef>
                <a:spcPts val="1680"/>
              </a:spcBef>
              <a:spcAft>
                <a:spcPts val="420"/>
              </a:spcAft>
            </a:pPr>
            <a:endParaRPr lang="ru" sz="1400" dirty="0">
              <a:latin typeface="Times New Roman"/>
            </a:endParaRPr>
          </a:p>
          <a:p>
            <a:pPr marR="12700" indent="482600" algn="just">
              <a:lnSpc>
                <a:spcPts val="1704"/>
              </a:lnSpc>
              <a:spcBef>
                <a:spcPts val="1680"/>
              </a:spcBef>
              <a:spcAft>
                <a:spcPts val="420"/>
              </a:spcAft>
            </a:pPr>
            <a:endParaRPr lang="ru" sz="1400" dirty="0">
              <a:latin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44296" y="3889248"/>
            <a:ext cx="2151888" cy="22920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420"/>
              </a:spcAft>
            </a:pPr>
            <a:endParaRPr lang="ru" sz="1250" dirty="0">
              <a:latin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5304" y="3877056"/>
            <a:ext cx="1456944" cy="10789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420"/>
              </a:spcAft>
            </a:pPr>
            <a:endParaRPr lang="ru" sz="1250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79008" y="3904488"/>
            <a:ext cx="1213104" cy="121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Aft>
                <a:spcPts val="630"/>
              </a:spcAft>
            </a:pPr>
            <a:endParaRPr lang="ru" sz="1150" b="1" u="sng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632704" y="4178808"/>
            <a:ext cx="1508760" cy="11369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344"/>
              </a:lnSpc>
            </a:pPr>
            <a:endParaRPr lang="ru" sz="125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22376" y="6412992"/>
            <a:ext cx="4834128" cy="12618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445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25424" y="7726680"/>
            <a:ext cx="4828032" cy="8260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44500">
              <a:lnSpc>
                <a:spcPts val="1704"/>
              </a:lnSpc>
            </a:pPr>
            <a:endParaRPr lang="ru" sz="1400" dirty="0">
              <a:latin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22376" y="8595360"/>
            <a:ext cx="6382512" cy="3931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445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5424" y="9034272"/>
            <a:ext cx="6385560" cy="3931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445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76528" y="9473184"/>
            <a:ext cx="5937504" cy="1737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445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40664" y="9692640"/>
            <a:ext cx="1475232" cy="1737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704"/>
              </a:lnSpc>
            </a:pPr>
            <a:endParaRPr lang="ru" sz="1400" dirty="0"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185" y="1658912"/>
            <a:ext cx="2614183" cy="196291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825240" y="469392"/>
            <a:ext cx="176784" cy="137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/>
            <a:r>
              <a:rPr lang="ru" sz="1050" dirty="0">
                <a:latin typeface="Times New Roman"/>
              </a:rPr>
              <a:t>24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25424" y="832104"/>
            <a:ext cx="6388608" cy="3870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572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2376" y="2139696"/>
            <a:ext cx="6382512" cy="3931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572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25424" y="2578608"/>
            <a:ext cx="6382512" cy="61264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572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2376" y="832104"/>
            <a:ext cx="2252472" cy="2661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spcAft>
                <a:spcPts val="1680"/>
              </a:spcAft>
            </a:pPr>
            <a:r>
              <a:rPr lang="ru" sz="1400" u="sng" dirty="0">
                <a:solidFill>
                  <a:srgbClr val="0070C0"/>
                </a:solidFill>
                <a:latin typeface="Times New Roman"/>
              </a:rPr>
              <a:t>Жилищно-коммунальные услуги и жилищное строительство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361688" y="832104"/>
            <a:ext cx="2743200" cy="10582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44500" algn="just">
              <a:lnSpc>
                <a:spcPts val="1704"/>
              </a:lnSpc>
            </a:pPr>
            <a:r>
              <a:rPr lang="ru" sz="1500" dirty="0">
                <a:latin typeface="Times New Roman"/>
              </a:rPr>
              <a:t>Государственная жилищная политика Республики Беларусь направлена на улучшение жилищных условий граждан, состоящих    на    учете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361688" y="2034332"/>
            <a:ext cx="2743200" cy="4985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704"/>
              </a:lnSpc>
            </a:pPr>
            <a:r>
              <a:rPr lang="ru" sz="1500" dirty="0">
                <a:latin typeface="Times New Roman"/>
              </a:rPr>
              <a:t>нуждающихся в улучшении жилищных    условий</a:t>
            </a:r>
            <a:r>
              <a:rPr lang="ru" sz="1400" dirty="0">
                <a:latin typeface="Times New Roman"/>
              </a:rPr>
              <a:t>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364736" y="2532888"/>
            <a:ext cx="2743200" cy="25257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704"/>
              </a:lnSpc>
            </a:pPr>
            <a:r>
              <a:rPr lang="ru" sz="1500" dirty="0">
                <a:latin typeface="Times New Roman"/>
              </a:rPr>
              <a:t>Предусматривается оказание отдельным категориям граждан (в том числе многодетным семьям)    государственной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25423" y="3762524"/>
            <a:ext cx="6440377" cy="56166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704"/>
              </a:lnSpc>
            </a:pPr>
            <a:r>
              <a:rPr lang="ru" sz="1500" dirty="0">
                <a:latin typeface="Times New Roman"/>
              </a:rPr>
              <a:t>поддержки в виде льготных кредитов и финансовой помощи государства.</a:t>
            </a:r>
          </a:p>
          <a:p>
            <a:pPr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Расходы на жилищное строительство утверждены в сумме 349,3 тыс. рублей, в том числе:</a:t>
            </a:r>
          </a:p>
          <a:p>
            <a:pPr algn="just"/>
            <a:r>
              <a:rPr lang="ru-RU" sz="1500" b="1" i="1" dirty="0">
                <a:latin typeface="Times New Roman" pitchFamily="18" charset="0"/>
                <a:cs typeface="Times New Roman" pitchFamily="18" charset="0"/>
              </a:rPr>
              <a:t>            за счет межбюджетных трансфертов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из областного бюджета на строительство коммерческого и социального жилья 342,0 тыс. рублей.</a:t>
            </a:r>
          </a:p>
          <a:p>
            <a:pPr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500" b="1" i="1" dirty="0">
                <a:latin typeface="Times New Roman" pitchFamily="18" charset="0"/>
                <a:cs typeface="Times New Roman" pitchFamily="18" charset="0"/>
              </a:rPr>
              <a:t>расходы по обслуживанию и погашению льготных кредитов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полученных сельскохозяйственными организациями на строительство (реконструкцию) или приобретение жилых домов (квартир), реконструкцию объектов под жилые помещения, по которым осуществлен перевод долга утверждены в сумме 7,3 тыс. рублей. </a:t>
            </a:r>
          </a:p>
          <a:p>
            <a:pPr marL="22352" marR="12700" indent="444500" algn="just">
              <a:lnSpc>
                <a:spcPts val="1704"/>
              </a:lnSpc>
            </a:pPr>
            <a:endParaRPr lang="ru" sz="1500" dirty="0">
              <a:latin typeface="Times New Roman"/>
            </a:endParaRPr>
          </a:p>
          <a:p>
            <a:pPr marL="22352" marR="12700" indent="444500" algn="just">
              <a:lnSpc>
                <a:spcPts val="1704"/>
              </a:lnSpc>
            </a:pPr>
            <a:r>
              <a:rPr lang="ru" sz="1500" dirty="0">
                <a:latin typeface="Times New Roman"/>
              </a:rPr>
              <a:t>В рамках реализации мероприятий </a:t>
            </a:r>
            <a:r>
              <a:rPr lang="ru" sz="1500" b="1" i="1" dirty="0">
                <a:latin typeface="Times New Roman"/>
              </a:rPr>
              <a:t>социальной политики  за счет межбюджетных трансфертов из областного бюджета </a:t>
            </a:r>
            <a:r>
              <a:rPr lang="ru" sz="1500" dirty="0">
                <a:latin typeface="Times New Roman"/>
              </a:rPr>
              <a:t>осуществляется:</a:t>
            </a:r>
          </a:p>
          <a:p>
            <a:pPr marL="22352" marR="12700" indent="444500" algn="just">
              <a:lnSpc>
                <a:spcPts val="1704"/>
              </a:lnSpc>
            </a:pPr>
            <a:r>
              <a:rPr lang="ru" sz="1500" dirty="0">
                <a:latin typeface="Times New Roman"/>
              </a:rPr>
              <a:t>финансовая помощь в погашении льготных кредитов молодым и многодетным семьям  – 30,0 тыс. рублей.</a:t>
            </a:r>
          </a:p>
          <a:p>
            <a:pPr marL="22352" marR="12700" indent="444500" algn="just">
              <a:lnSpc>
                <a:spcPts val="1704"/>
              </a:lnSpc>
            </a:pPr>
            <a:r>
              <a:rPr lang="ru-RU" sz="1500" dirty="0">
                <a:latin typeface="Times New Roman"/>
              </a:rPr>
              <a:t>финансируются р</a:t>
            </a:r>
            <a:r>
              <a:rPr lang="ru" sz="1500" dirty="0">
                <a:latin typeface="Times New Roman"/>
              </a:rPr>
              <a:t>асходы на предоставление гражданам одноразовых субсидий на строительство(реконструкцию) или преобретение жилых помещений и на погашение задолженности по льготным кредитам, полученным на их строительство(реконструкцию) или приобретение) 5,0 тыс. рублей;</a:t>
            </a:r>
          </a:p>
          <a:p>
            <a:pPr marL="22352" marR="12700" indent="444500" algn="just">
              <a:lnSpc>
                <a:spcPts val="1704"/>
              </a:lnSpc>
            </a:pPr>
            <a:r>
              <a:rPr lang="ru-RU" sz="1500" dirty="0">
                <a:latin typeface="Times New Roman"/>
              </a:rPr>
              <a:t>ф</a:t>
            </a:r>
            <a:r>
              <a:rPr lang="ru" sz="1500" dirty="0">
                <a:latin typeface="Times New Roman"/>
              </a:rPr>
              <a:t>инансируются расходы по индексированным жилищным квотам (именным приватизационным чекам «Жилье») – 10,0 тыс. рублей;</a:t>
            </a:r>
          </a:p>
          <a:p>
            <a:pPr marL="22352" marR="12700" indent="0" algn="just">
              <a:lnSpc>
                <a:spcPts val="1704"/>
              </a:lnSpc>
              <a:spcAft>
                <a:spcPts val="1470"/>
              </a:spcAft>
            </a:pPr>
            <a:endParaRPr lang="ru" sz="1400" dirty="0">
              <a:latin typeface="Times New Roman"/>
            </a:endParaRPr>
          </a:p>
          <a:p>
            <a:pPr indent="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25424" y="4086560"/>
            <a:ext cx="6379464" cy="11161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572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5424" y="8202168"/>
            <a:ext cx="6376416" cy="39014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572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2376" y="8647176"/>
            <a:ext cx="6385560" cy="8229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572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176528" y="9515856"/>
            <a:ext cx="5925312" cy="1737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572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22376" y="9735312"/>
            <a:ext cx="1493520" cy="1737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7069" y="488048"/>
            <a:ext cx="6408712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i="1" u="sng" dirty="0">
                <a:latin typeface="Times New Roman" pitchFamily="18" charset="0"/>
                <a:cs typeface="Times New Roman" pitchFamily="18" charset="0"/>
              </a:rPr>
              <a:t>Жилищно-коммунальное хозяйство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Ассигнования на жилищно-коммунальное хозяйство составляют    1 937,6 тыс.  рублей, в том числе на:</a:t>
            </a:r>
          </a:p>
          <a:p>
            <a:pPr indent="457200" algn="just"/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	субсидирование жилищно-коммунальных услуг − 1 404,7 тыс. рублей; </a:t>
            </a:r>
          </a:p>
          <a:p>
            <a:pPr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	текущий ремонт жилищного фонда – 45,4 тыс. рублей;</a:t>
            </a:r>
          </a:p>
          <a:p>
            <a:pPr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	капитальный ремонт жилищного фонда </a:t>
            </a:r>
            <a:r>
              <a:rPr lang="ru-MD" sz="1500" dirty="0">
                <a:latin typeface="Times New Roman" pitchFamily="18" charset="0"/>
                <a:cs typeface="Times New Roman" pitchFamily="18" charset="0"/>
              </a:rPr>
              <a:t>(капитальный ремонт  жилых домов: в г. Кировске по ул. </a:t>
            </a:r>
            <a:r>
              <a:rPr lang="ru-MD" sz="1500" dirty="0" err="1">
                <a:latin typeface="Times New Roman" pitchFamily="18" charset="0"/>
                <a:cs typeface="Times New Roman" pitchFamily="18" charset="0"/>
              </a:rPr>
              <a:t>К.Маркса</a:t>
            </a:r>
            <a:r>
              <a:rPr lang="ru-MD" sz="1500" dirty="0">
                <a:latin typeface="Times New Roman" pitchFamily="18" charset="0"/>
                <a:cs typeface="Times New Roman" pitchFamily="18" charset="0"/>
              </a:rPr>
              <a:t> 32, </a:t>
            </a:r>
            <a:r>
              <a:rPr lang="ru-MD" sz="1500" dirty="0" err="1">
                <a:latin typeface="Times New Roman" pitchFamily="18" charset="0"/>
                <a:cs typeface="Times New Roman" pitchFamily="18" charset="0"/>
              </a:rPr>
              <a:t>пер.Ленинский</a:t>
            </a:r>
            <a:r>
              <a:rPr lang="ru-MD" sz="1500" dirty="0">
                <a:latin typeface="Times New Roman" pitchFamily="18" charset="0"/>
                <a:cs typeface="Times New Roman" pitchFamily="18" charset="0"/>
              </a:rPr>
              <a:t> 4, 1-ый пер. Орловского 3, </a:t>
            </a:r>
            <a:r>
              <a:rPr lang="ru-MD" sz="1500" dirty="0" err="1">
                <a:latin typeface="Times New Roman" pitchFamily="18" charset="0"/>
                <a:cs typeface="Times New Roman" pitchFamily="18" charset="0"/>
              </a:rPr>
              <a:t>ул.Кирова</a:t>
            </a:r>
            <a:r>
              <a:rPr lang="ru-MD" sz="1500" dirty="0">
                <a:latin typeface="Times New Roman" pitchFamily="18" charset="0"/>
                <a:cs typeface="Times New Roman" pitchFamily="18" charset="0"/>
              </a:rPr>
              <a:t> 60, в а/г </a:t>
            </a:r>
            <a:r>
              <a:rPr lang="ru-MD" sz="1500" dirty="0" err="1">
                <a:latin typeface="Times New Roman" pitchFamily="18" charset="0"/>
                <a:cs typeface="Times New Roman" pitchFamily="18" charset="0"/>
              </a:rPr>
              <a:t>Жиличи</a:t>
            </a:r>
            <a:r>
              <a:rPr lang="ru-MD" sz="1500" dirty="0">
                <a:latin typeface="Times New Roman" pitchFamily="18" charset="0"/>
                <a:cs typeface="Times New Roman" pitchFamily="18" charset="0"/>
              </a:rPr>
              <a:t> по ул. Советской 2, ул. </a:t>
            </a:r>
            <a:r>
              <a:rPr lang="ru-MD" sz="1500" dirty="0" err="1">
                <a:latin typeface="Times New Roman" pitchFamily="18" charset="0"/>
                <a:cs typeface="Times New Roman" pitchFamily="18" charset="0"/>
              </a:rPr>
              <a:t>Ядловского</a:t>
            </a:r>
            <a:r>
              <a:rPr lang="ru-MD" sz="1500" dirty="0">
                <a:latin typeface="Times New Roman" pitchFamily="18" charset="0"/>
                <a:cs typeface="Times New Roman" pitchFamily="18" charset="0"/>
              </a:rPr>
              <a:t> 17)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– 480,1 тыс.  рублей; </a:t>
            </a:r>
          </a:p>
          <a:p>
            <a:pPr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	предоставление льгот отдельным категориям граждан по оплате за жилищно-коммунальные услуги – 7,4 тыс. рублей.</a:t>
            </a:r>
          </a:p>
          <a:p>
            <a:endParaRPr lang="ru-RU" sz="1500" b="1" i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 i="1" u="sng" dirty="0">
                <a:latin typeface="Times New Roman" pitchFamily="18" charset="0"/>
                <a:cs typeface="Times New Roman" pitchFamily="18" charset="0"/>
              </a:rPr>
              <a:t>Благоустройство населенных пунктов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На мероприятия по благоустройству населенных пунктов предусмотрено    1 369,2 тыс. рублей. Из них:</a:t>
            </a:r>
          </a:p>
          <a:p>
            <a:pPr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	на текущее содержание объектов благоустройства – 87,3 рублей. </a:t>
            </a:r>
          </a:p>
          <a:p>
            <a:pPr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	на содержание придомовых территорий многоквартирных жилых домов – 207,8 тыс. рублей;</a:t>
            </a:r>
          </a:p>
          <a:p>
            <a:pPr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	не расходы по уличному освещению населенных пунктов – 140,2 тыс. рублей;</a:t>
            </a:r>
          </a:p>
          <a:p>
            <a:pPr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	расходы по содержанию и ремонту улично-дорожной сети населенных пунктов – 933,9 тыс. рублей.</a:t>
            </a:r>
          </a:p>
          <a:p>
            <a:endParaRPr lang="ru-RU" sz="1500" b="1" i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 i="1" u="sng" dirty="0">
                <a:latin typeface="Times New Roman" pitchFamily="18" charset="0"/>
                <a:cs typeface="Times New Roman" pitchFamily="18" charset="0"/>
              </a:rPr>
              <a:t>Другие расходы в области жилищно-коммунальных услуг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Ассигнования в бюджете на 2021 год запланированы в сумме                    284,3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тыс.рублей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из них:</a:t>
            </a:r>
          </a:p>
          <a:p>
            <a:pPr indent="457200" algn="just"/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MD" sz="1500" dirty="0">
                <a:latin typeface="Times New Roman" pitchFamily="18" charset="0"/>
                <a:cs typeface="Times New Roman" pitchFamily="18" charset="0"/>
              </a:rPr>
              <a:t>	капитальный ремонт и модернизация тепловых сетей и централизованных тепловых пунктов (замена теплотрасс на ПИ трубы в г. Кировске по ул. Володарского и ул. Ленинская) в сумме 209 941,00 рубля;</a:t>
            </a:r>
          </a:p>
          <a:p>
            <a:pPr algn="just"/>
            <a:r>
              <a:rPr lang="ru-MD" sz="1500" dirty="0">
                <a:latin typeface="Times New Roman" pitchFamily="18" charset="0"/>
                <a:cs typeface="Times New Roman" pitchFamily="18" charset="0"/>
              </a:rPr>
              <a:t>	расходы организаций жилищно-коммунального хозяйства, связанные с оказанием населению услуг бань в сумме 57 110,00 рубля;</a:t>
            </a:r>
          </a:p>
          <a:p>
            <a:pPr algn="just"/>
            <a:r>
              <a:rPr lang="ru-MD" sz="1500" dirty="0">
                <a:latin typeface="Times New Roman" pitchFamily="18" charset="0"/>
                <a:cs typeface="Times New Roman" pitchFamily="18" charset="0"/>
              </a:rPr>
              <a:t>	расходы, связанные с регистрацией граждан по месту жительства и месту пребывания утверждены в сумме 12 357,00 рубля;</a:t>
            </a:r>
          </a:p>
          <a:p>
            <a:pPr algn="just"/>
            <a:r>
              <a:rPr lang="ru-MD" sz="1500" dirty="0">
                <a:latin typeface="Times New Roman" pitchFamily="18" charset="0"/>
                <a:cs typeface="Times New Roman" pitchFamily="18" charset="0"/>
              </a:rPr>
              <a:t>	расходы организаций, осуществляющих начисление платы за жилищно-коммунальные услуги и платы за пользование жилым помещением, связанные с выполнением функций по предоставлению безналичных жилищных субсидий утверждены в сумме 4 969,00 рубля.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637409" y="234132"/>
            <a:ext cx="43204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/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28552559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25240" y="469392"/>
            <a:ext cx="179832" cy="137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/>
            <a:r>
              <a:rPr lang="ru" sz="1050" dirty="0">
                <a:latin typeface="Times New Roman"/>
              </a:rPr>
              <a:t>26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4088" y="807720"/>
            <a:ext cx="6406896" cy="17434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2352" marR="12700" indent="4445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4088" y="807720"/>
            <a:ext cx="6406896" cy="20907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2352" indent="0" algn="just">
              <a:spcBef>
                <a:spcPts val="1050"/>
              </a:spcBef>
              <a:spcAft>
                <a:spcPts val="1470"/>
              </a:spcAft>
            </a:pPr>
            <a:r>
              <a:rPr lang="ru" sz="1400" u="sng" dirty="0">
                <a:solidFill>
                  <a:srgbClr val="0070C0"/>
                </a:solidFill>
                <a:latin typeface="Times New Roman"/>
              </a:rPr>
              <a:t>Расходы на национальную экономику</a:t>
            </a:r>
          </a:p>
          <a:p>
            <a:pPr marL="22352" marR="12700" indent="444500" algn="just">
              <a:lnSpc>
                <a:spcPts val="1728"/>
              </a:lnSpc>
              <a:spcAft>
                <a:spcPts val="630"/>
              </a:spcAft>
            </a:pPr>
            <a:r>
              <a:rPr lang="ru" sz="1500" dirty="0">
                <a:latin typeface="Times New Roman"/>
              </a:rPr>
              <a:t>Часть государственных расходов будет направлена в 2021 году на финансирование отраслей национальной экономики – 1 114,6 тыс. рублей.</a:t>
            </a:r>
          </a:p>
          <a:p>
            <a:pPr marL="73152" indent="0" algn="ctr">
              <a:lnSpc>
                <a:spcPts val="1704"/>
              </a:lnSpc>
              <a:spcAft>
                <a:spcPts val="1050"/>
              </a:spcAft>
            </a:pPr>
            <a:endParaRPr lang="ru" sz="1500" dirty="0">
              <a:latin typeface="Times New Roman"/>
            </a:endParaRPr>
          </a:p>
          <a:p>
            <a:pPr marL="73152" indent="0" algn="ctr">
              <a:lnSpc>
                <a:spcPts val="1704"/>
              </a:lnSpc>
              <a:spcAft>
                <a:spcPts val="1050"/>
              </a:spcAft>
            </a:pPr>
            <a:endParaRPr lang="ru" sz="1400" dirty="0">
              <a:latin typeface="Times New Roman"/>
            </a:endParaRPr>
          </a:p>
          <a:p>
            <a:pPr marL="73152" indent="0" algn="ctr">
              <a:lnSpc>
                <a:spcPts val="1704"/>
              </a:lnSpc>
              <a:spcAft>
                <a:spcPts val="1050"/>
              </a:spcAft>
            </a:pPr>
            <a:r>
              <a:rPr lang="ru" sz="1400" b="1" dirty="0">
                <a:latin typeface="Times New Roman"/>
              </a:rPr>
              <a:t>Расходы районного бюджета на отрасли национальной экономики в 2021 году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551367"/>
              </p:ext>
            </p:extLst>
          </p:nvPr>
        </p:nvGraphicFramePr>
        <p:xfrm>
          <a:off x="720303" y="3261262"/>
          <a:ext cx="6390681" cy="2445478"/>
        </p:xfrm>
        <a:graphic>
          <a:graphicData uri="http://schemas.openxmlformats.org/drawingml/2006/table">
            <a:tbl>
              <a:tblPr/>
              <a:tblGrid>
                <a:gridCol w="3527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0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3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3257">
                <a:tc>
                  <a:txBody>
                    <a:bodyPr/>
                    <a:lstStyle/>
                    <a:p>
                      <a:pPr marL="76200" indent="0" algn="ctr"/>
                      <a:r>
                        <a:rPr lang="ru" sz="1400" b="0" dirty="0">
                          <a:latin typeface="Times New Roman"/>
                        </a:rPr>
                        <a:t>Наименование расходов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48"/>
                        </a:lnSpc>
                      </a:pPr>
                      <a:r>
                        <a:rPr lang="ru" sz="1400" b="0" dirty="0">
                          <a:latin typeface="Times New Roman"/>
                        </a:rPr>
                        <a:t>Сумма (тыс. рублей)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1400" b="0" dirty="0">
                          <a:latin typeface="Times New Roman"/>
                        </a:rPr>
                        <a:t>Удельный вес в расходах бюджета (в процентах)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346">
                <a:tc>
                  <a:txBody>
                    <a:bodyPr/>
                    <a:lstStyle/>
                    <a:p>
                      <a:pPr marL="76200" indent="0" algn="l"/>
                      <a:r>
                        <a:rPr lang="ru" sz="1400" b="0" dirty="0">
                          <a:latin typeface="Times New Roman"/>
                        </a:rPr>
                        <a:t>Сельское хозяйство, рыбохозяйственная деятельность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6200" indent="0" algn="ctr"/>
                      <a:r>
                        <a:rPr lang="ru" sz="1400" b="0" dirty="0">
                          <a:latin typeface="Times New Roman"/>
                        </a:rPr>
                        <a:t>443,8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8900" indent="0" algn="ctr"/>
                      <a:r>
                        <a:rPr lang="ru" sz="1400" b="0" dirty="0">
                          <a:latin typeface="Times New Roman"/>
                        </a:rPr>
                        <a:t>1,34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173">
                <a:tc>
                  <a:txBody>
                    <a:bodyPr/>
                    <a:lstStyle/>
                    <a:p>
                      <a:pPr marL="76200" indent="0"/>
                      <a:r>
                        <a:rPr lang="ru" sz="1400" b="0" dirty="0">
                          <a:latin typeface="Times New Roman"/>
                        </a:rPr>
                        <a:t>Транспорт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6200" indent="0" algn="ctr"/>
                      <a:r>
                        <a:rPr lang="ru" sz="1400" b="0" dirty="0">
                          <a:latin typeface="Times New Roman"/>
                        </a:rPr>
                        <a:t>403,1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8900" indent="0" algn="ctr"/>
                      <a:r>
                        <a:rPr lang="ru" sz="1400" b="0" dirty="0">
                          <a:latin typeface="Times New Roman"/>
                        </a:rPr>
                        <a:t>1,22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356">
                <a:tc>
                  <a:txBody>
                    <a:bodyPr/>
                    <a:lstStyle/>
                    <a:p>
                      <a:pPr marL="76200" indent="0"/>
                      <a:r>
                        <a:rPr lang="ru" sz="1400" b="0" dirty="0">
                          <a:latin typeface="Times New Roman"/>
                        </a:rPr>
                        <a:t>Топливо и энергетика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6200" indent="0" algn="ctr"/>
                      <a:r>
                        <a:rPr lang="ru" sz="1400" b="0" dirty="0">
                          <a:latin typeface="Times New Roman"/>
                        </a:rPr>
                        <a:t>263,3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8900" indent="0" algn="ctr"/>
                      <a:r>
                        <a:rPr lang="ru" sz="1400" b="0" dirty="0">
                          <a:latin typeface="Times New Roman"/>
                        </a:rPr>
                        <a:t>0,8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173">
                <a:tc>
                  <a:txBody>
                    <a:bodyPr/>
                    <a:lstStyle/>
                    <a:p>
                      <a:pPr marL="76200" indent="0"/>
                      <a:r>
                        <a:rPr lang="ru" sz="1400" b="0" dirty="0">
                          <a:latin typeface="Times New Roman"/>
                        </a:rPr>
                        <a:t>Другие расходы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6200" indent="0" algn="ctr"/>
                      <a:r>
                        <a:rPr lang="ru" sz="1400" b="0" dirty="0">
                          <a:latin typeface="Times New Roman"/>
                        </a:rPr>
                        <a:t>4,4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8900" indent="0" algn="ctr"/>
                      <a:r>
                        <a:rPr lang="ru" sz="1400" b="0" dirty="0">
                          <a:latin typeface="Times New Roman"/>
                        </a:rPr>
                        <a:t>0,01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173">
                <a:tc>
                  <a:txBody>
                    <a:bodyPr/>
                    <a:lstStyle/>
                    <a:p>
                      <a:pPr marL="76200" indent="0"/>
                      <a:r>
                        <a:rPr lang="ru" sz="1400" b="0" dirty="0">
                          <a:latin typeface="Times New Roman"/>
                        </a:rPr>
                        <a:t>Итого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6200" indent="0" algn="ctr"/>
                      <a:r>
                        <a:rPr lang="ru" sz="1400" b="0" dirty="0">
                          <a:latin typeface="Times New Roman"/>
                        </a:rPr>
                        <a:t>1 114,6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8900" indent="0" algn="ctr"/>
                      <a:r>
                        <a:rPr lang="ru" sz="1400" b="0" dirty="0">
                          <a:latin typeface="Times New Roman"/>
                        </a:rPr>
                        <a:t>3,37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059680" y="8881872"/>
            <a:ext cx="448056" cy="16154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endParaRPr lang="ru" sz="1150" b="1" dirty="0"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0764" y="1809903"/>
            <a:ext cx="4928615" cy="367177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828288" y="469392"/>
            <a:ext cx="176784" cy="137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/>
            <a:r>
              <a:rPr lang="ru" sz="1050" dirty="0">
                <a:latin typeface="Times New Roman"/>
              </a:rPr>
              <a:t>27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22376" y="826008"/>
            <a:ext cx="6388608" cy="8321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445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9328" y="1709928"/>
            <a:ext cx="6388608" cy="17007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445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5424" y="3456432"/>
            <a:ext cx="6376416" cy="8290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445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25424" y="4337304"/>
            <a:ext cx="6382512" cy="8260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445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2376" y="5209032"/>
            <a:ext cx="6370320" cy="39014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445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76528" y="5654040"/>
            <a:ext cx="5934456" cy="1645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445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40664" y="5864352"/>
            <a:ext cx="1475232" cy="1737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76528" y="6083808"/>
            <a:ext cx="4492752" cy="1737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44500" algn="just">
              <a:lnSpc>
                <a:spcPts val="1704"/>
              </a:lnSpc>
              <a:spcAft>
                <a:spcPts val="630"/>
              </a:spcAft>
            </a:pPr>
            <a:endParaRPr lang="ru" sz="14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9328" y="1170235"/>
            <a:ext cx="6121146" cy="36957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1680"/>
              </a:spcAft>
            </a:pPr>
            <a:r>
              <a:rPr lang="ru" sz="2000" u="sng" dirty="0">
                <a:solidFill>
                  <a:srgbClr val="0070C0"/>
                </a:solidFill>
                <a:latin typeface="Times New Roman"/>
              </a:rPr>
              <a:t>Сельское хозяйство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05820" y="6382812"/>
            <a:ext cx="6221720" cy="18864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44500" algn="just">
              <a:lnSpc>
                <a:spcPts val="1704"/>
              </a:lnSpc>
            </a:pPr>
            <a:r>
              <a:rPr lang="ru" sz="1500" dirty="0">
                <a:latin typeface="Times New Roman"/>
              </a:rPr>
              <a:t>Общий объем ассигнований на финансирование сельского хозяйства составляет 443,8 тыс. рублей. </a:t>
            </a:r>
            <a:r>
              <a:rPr lang="ru-MD" sz="1500" dirty="0">
                <a:latin typeface="Times New Roman"/>
              </a:rPr>
              <a:t>Из них:</a:t>
            </a:r>
          </a:p>
          <a:p>
            <a:pPr indent="444500" algn="just">
              <a:lnSpc>
                <a:spcPts val="1704"/>
              </a:lnSpc>
            </a:pPr>
            <a:endParaRPr lang="ru" sz="1500" dirty="0">
              <a:latin typeface="Times New Roman"/>
            </a:endParaRPr>
          </a:p>
          <a:p>
            <a:pPr indent="444500" algn="just">
              <a:lnSpc>
                <a:spcPts val="1704"/>
              </a:lnSpc>
            </a:pPr>
            <a:r>
              <a:rPr lang="ru-MD" sz="1500" dirty="0">
                <a:latin typeface="Times New Roman"/>
              </a:rPr>
              <a:t>на содержание Кировской р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айонной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ветеринарной станции предусмотрено 428,3 тыс. рублей;</a:t>
            </a:r>
          </a:p>
          <a:p>
            <a:pPr indent="444500" algn="just">
              <a:lnSpc>
                <a:spcPts val="1704"/>
              </a:lnSpc>
            </a:pP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indent="444500" algn="just">
              <a:lnSpc>
                <a:spcPts val="1704"/>
              </a:lnSpc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На другие расходы, связанные с развитием сельскохозяйственного производства – 15,5 тыс. рублей.</a:t>
            </a:r>
          </a:p>
          <a:p>
            <a:pPr indent="444500" algn="just">
              <a:lnSpc>
                <a:spcPts val="1704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44500" algn="just">
              <a:lnSpc>
                <a:spcPts val="1704"/>
              </a:lnSpc>
            </a:pPr>
            <a:endParaRPr lang="ru" sz="1600" dirty="0">
              <a:latin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41776" y="3410712"/>
            <a:ext cx="3572256" cy="2077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861545" y="9272397"/>
            <a:ext cx="3550920" cy="1737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898" y="1746299"/>
            <a:ext cx="6357671" cy="326949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828288" y="469392"/>
            <a:ext cx="176784" cy="137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/>
            <a:r>
              <a:rPr lang="ru" sz="1050" dirty="0">
                <a:latin typeface="Times New Roman"/>
              </a:rPr>
              <a:t>28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22375" y="838200"/>
            <a:ext cx="5579329" cy="62006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1260"/>
              </a:spcAft>
            </a:pPr>
            <a:r>
              <a:rPr lang="ru" sz="1400" u="sng" dirty="0">
                <a:solidFill>
                  <a:srgbClr val="0070C0"/>
                </a:solidFill>
                <a:latin typeface="Times New Roman"/>
              </a:rPr>
              <a:t>Долг органов местного управления и самоуправления Кировского районного исполнительного комитета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33216" y="1240536"/>
            <a:ext cx="3474720" cy="126796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6280" y="3402484"/>
            <a:ext cx="6397752" cy="59518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8898" y="5538839"/>
            <a:ext cx="662473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По состоянию на 1 января 2021 года  в соответствии с реестром долга органов местного управления и самоуправления и долга, гарантированного органами местного управления и самоуправления по Кировскому району, долг органов местного управления и самоуправления составлял 9 000,0 тыс. рублей, долг гарантированный органами местного управления и самоуправления, составлял 3 212,7 тыс. рублей.</a:t>
            </a:r>
          </a:p>
          <a:p>
            <a:pPr algn="just"/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        Решением  Кировского районного Совета депутатов от 29 декабря 2020 года № 31-2 «О районном бюджете на 2021 год»   установлен на 2021 год:</a:t>
            </a:r>
          </a:p>
          <a:p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лимит долга Кировского районного Совета депутатов и райисполкома в размере 7 200,0 тыс. рублей;</a:t>
            </a:r>
          </a:p>
          <a:p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лимит долга, гарантированного райисполкомом, в размере 3 147,1 тыс. рублей.</a:t>
            </a:r>
          </a:p>
          <a:p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         На погашение и обслуживание долга органов местного управления и самоуправления в 2021 году за счет средств районного бюджета предусмотрено 2056,3 тыс. рублей.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60000"/>
                <a:lumOff val="4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28288" y="469392"/>
            <a:ext cx="170688" cy="137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/>
            <a:r>
              <a:rPr lang="ru" sz="1050" dirty="0">
                <a:latin typeface="Times New Roman"/>
              </a:rPr>
              <a:t>29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16280" y="835152"/>
            <a:ext cx="6440424" cy="24688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>
              <a:spcAft>
                <a:spcPts val="1680"/>
              </a:spcAft>
            </a:pPr>
            <a:r>
              <a:rPr lang="ru" sz="1850" b="1" dirty="0">
                <a:solidFill>
                  <a:srgbClr val="0070C0"/>
                </a:solidFill>
                <a:latin typeface="Times New Roman"/>
              </a:rPr>
              <a:t>Сельские бюджеты на 2021 год</a:t>
            </a:r>
          </a:p>
          <a:p>
            <a:pPr marL="12700" marR="52324" indent="457200" algn="just">
              <a:lnSpc>
                <a:spcPts val="1704"/>
              </a:lnSpc>
            </a:pPr>
            <a:r>
              <a:rPr lang="ru" sz="1500" dirty="0">
                <a:latin typeface="Times New Roman"/>
              </a:rPr>
              <a:t>Сельские бюджеты образуются по принципу «один Совет - один бюджет»: в каждой административно-территориальной единице каждый сельский Совет депутатов имеет в своем распоряжении сельский бюджет, средства которого он самостоятельно и независимо использует для выполнения возложенных на него задач и функций.</a:t>
            </a:r>
          </a:p>
          <a:p>
            <a:pPr marL="12700" marR="52324" indent="457200" algn="just">
              <a:lnSpc>
                <a:spcPts val="1704"/>
              </a:lnSpc>
              <a:spcAft>
                <a:spcPts val="1260"/>
              </a:spcAft>
            </a:pPr>
            <a:r>
              <a:rPr lang="ru" sz="1500" dirty="0">
                <a:latin typeface="Times New Roman"/>
              </a:rPr>
              <a:t>Расходы сельских бюджетов финансируются за счет налогов, сборов (пошлин), неналоговых поступлений и средств, получаемых местными органами власти в качестве поддержки из районного бюджета (дотации и межбюджетные трансферты).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16279" y="3511594"/>
            <a:ext cx="6440425" cy="10881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marR="18796" indent="457200" algn="just">
              <a:lnSpc>
                <a:spcPts val="1728"/>
              </a:lnSpc>
              <a:spcBef>
                <a:spcPts val="2520"/>
              </a:spcBef>
            </a:pPr>
            <a:r>
              <a:rPr lang="ru" sz="1500" dirty="0">
                <a:latin typeface="Times New Roman"/>
              </a:rPr>
              <a:t>Основными источниками формирования доходов сельских бюджетов являются:</a:t>
            </a:r>
          </a:p>
          <a:p>
            <a:pPr marL="12700" indent="457200" algn="just">
              <a:lnSpc>
                <a:spcPts val="1728"/>
              </a:lnSpc>
            </a:pPr>
            <a:r>
              <a:rPr lang="ru" sz="1500" dirty="0">
                <a:latin typeface="Times New Roman"/>
              </a:rPr>
              <a:t>подоходный налог с физических лиц;</a:t>
            </a:r>
          </a:p>
          <a:p>
            <a:pPr marL="12700" marR="18796" indent="457200" algn="just">
              <a:lnSpc>
                <a:spcPts val="1728"/>
              </a:lnSpc>
            </a:pPr>
            <a:r>
              <a:rPr lang="ru" sz="1500" dirty="0">
                <a:latin typeface="Times New Roman"/>
              </a:rPr>
              <a:t>налоги на собственность (земельный налог и налог на недвижимость).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6278" y="4599730"/>
            <a:ext cx="6440425" cy="6431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43180" indent="457200" algn="just">
              <a:lnSpc>
                <a:spcPts val="1728"/>
              </a:lnSpc>
              <a:spcAft>
                <a:spcPts val="1260"/>
              </a:spcAft>
            </a:pPr>
            <a:r>
              <a:rPr lang="ru" sz="1500" dirty="0">
                <a:latin typeface="Times New Roman"/>
              </a:rPr>
              <a:t>Чем выше уровень экономического развития территории, тем больше собственных (налоговых и неналоговых) доходов поступает в сельский бюджет.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85262" y="5415309"/>
            <a:ext cx="6302456" cy="27255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1600" b="1" i="1" dirty="0">
                <a:latin typeface="Times New Roman"/>
              </a:rPr>
              <a:t>Обеспеченность сельских бюджетов собственными доходами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/>
          <a:srcRect l="10914" r="-897" b="14834"/>
          <a:stretch/>
        </p:blipFill>
        <p:spPr>
          <a:xfrm>
            <a:off x="604301" y="5937468"/>
            <a:ext cx="6618662" cy="422776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7992" y="469392"/>
            <a:ext cx="6434328" cy="1188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 algn="ctr"/>
            <a:r>
              <a:rPr lang="ru" sz="1050" dirty="0">
                <a:latin typeface="Times New Roman"/>
              </a:rPr>
              <a:t>3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13232" y="856488"/>
            <a:ext cx="6403848" cy="79465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444500" algn="just">
              <a:spcAft>
                <a:spcPts val="1890"/>
              </a:spcAft>
            </a:pPr>
            <a:r>
              <a:rPr lang="ru" sz="1850" b="1" dirty="0">
                <a:solidFill>
                  <a:srgbClr val="0070C0"/>
                </a:solidFill>
                <a:latin typeface="Times New Roman"/>
              </a:rPr>
              <a:t>Вступление</a:t>
            </a:r>
          </a:p>
          <a:p>
            <a:pPr marL="12700" marR="12700" indent="444500" algn="just">
              <a:lnSpc>
                <a:spcPts val="1896"/>
              </a:lnSpc>
            </a:pPr>
            <a:r>
              <a:rPr lang="ru" sz="1500" dirty="0">
                <a:latin typeface="Times New Roman"/>
              </a:rPr>
              <a:t>Финансовая система Республики Беларусь насчитывает столетнюю историю, и все это время реализовывалась последовательная бюджетно-налоговая политика, основной целью которой является повышение эффективности и прозрачности национальной системы управления государственными финансами.</a:t>
            </a:r>
          </a:p>
          <a:p>
            <a:pPr marL="12700" marR="12700" indent="444500" algn="just">
              <a:lnSpc>
                <a:spcPts val="1896"/>
              </a:lnSpc>
            </a:pPr>
            <a:r>
              <a:rPr lang="ru" sz="1500" dirty="0">
                <a:latin typeface="Times New Roman"/>
              </a:rPr>
              <a:t>В 2015 году была принята Стратегия реформирования системы управления государственными финансами Республики Беларусь. Одна из основных задач, определенных Стратегией, - повышение информированности общества о деятельности государственных органов и организаций, а также открытости бюджета, что позволит общественности более объективно судить о качестве планирования и исполнения бюджета.</a:t>
            </a:r>
          </a:p>
          <a:p>
            <a:pPr marL="12700" marR="12700" indent="444500" algn="just">
              <a:lnSpc>
                <a:spcPts val="1896"/>
              </a:lnSpc>
            </a:pPr>
            <a:r>
              <a:rPr lang="ru" sz="1500" dirty="0">
                <a:latin typeface="Times New Roman"/>
              </a:rPr>
              <a:t>Разработанный Министерством финансов в рамках повышения открытости бюджета «Бюджет для граждан» нацелен на получение обратной связи от граждан, которым интересны вопросы развития экономики Республики Беларусь и, в частности, ее финансовой системы.</a:t>
            </a:r>
          </a:p>
          <a:p>
            <a:pPr marL="12700" marR="12700" indent="444500" algn="just">
              <a:lnSpc>
                <a:spcPts val="1896"/>
              </a:lnSpc>
            </a:pPr>
            <a:r>
              <a:rPr lang="ru" sz="1500" dirty="0">
                <a:latin typeface="Times New Roman"/>
              </a:rPr>
              <a:t>Бюджет для граждан представляет собой информацию о формировании бюджета и использовании бюджетных средств, изложенную в максимально простой и понятной форме. В его основу заложены нормы Закона Республики Беларусь «О республиканском бюджете на 2021 год», положения основных направлений бюджетно - финансовой и налоговой политики Республики Беларусь на 2021 год, Закона Республики Беларусь «О местном управлении и самоуправлении в Республике Беларусь».</a:t>
            </a:r>
          </a:p>
          <a:p>
            <a:pPr marL="12700" marR="12700" indent="444500" algn="just">
              <a:lnSpc>
                <a:spcPts val="1896"/>
              </a:lnSpc>
            </a:pPr>
            <a:r>
              <a:rPr lang="ru" sz="1500" dirty="0">
                <a:latin typeface="Times New Roman"/>
              </a:rPr>
              <a:t>Данный бюджет создан в целях вовлечения населения в бюджетный процесс и повышения компетентности граждан в бюджетных вопросах. Он предоставляет возможность любому гражданину получить точную и понятную информацию о приоритетах бюджетно - налоговой политики, параметрах государственного бюджета, подходах по его формированию, распределению финансовых ресурсов страны, планируемых и достигнутых результатах использования бюджетных средств.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">
              <a:srgbClr val="D3E0EF"/>
            </a:gs>
            <a:gs pos="82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28288" y="469392"/>
            <a:ext cx="176784" cy="137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/>
            <a:r>
              <a:rPr lang="ru" sz="1050" dirty="0">
                <a:latin typeface="Times New Roman"/>
              </a:rPr>
              <a:t>30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96468" y="1026220"/>
            <a:ext cx="6440424" cy="12241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marR="57404" indent="444500" algn="just">
              <a:lnSpc>
                <a:spcPts val="1704"/>
              </a:lnSpc>
              <a:spcAft>
                <a:spcPts val="1470"/>
              </a:spcAft>
            </a:pPr>
            <a:r>
              <a:rPr lang="ru" sz="1500" dirty="0">
                <a:latin typeface="Times New Roman"/>
              </a:rPr>
              <a:t>За счет средств сельских бюджетов финансируются расходы по содержанию органов местного управления и самоуправления, </a:t>
            </a:r>
            <a:r>
              <a:rPr lang="ru-RU" sz="1500" dirty="0">
                <a:latin typeface="Times New Roman"/>
              </a:rPr>
              <a:t>сносу ветхих и пустующих домов с хозяйственными и иными постройками, признанных бесхозяйными, в сельской местности, по содержанию и ремонту объектов благоустройства.</a:t>
            </a:r>
            <a:endParaRPr lang="ru" sz="1500" dirty="0">
              <a:latin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7060" y="3762524"/>
            <a:ext cx="6302456" cy="27255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1600" b="1" i="1" dirty="0">
                <a:latin typeface="Times New Roman"/>
              </a:rPr>
              <a:t>Структура расходов сельских бюджетов в 2021 году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8004"/>
          <a:stretch/>
        </p:blipFill>
        <p:spPr>
          <a:xfrm>
            <a:off x="325041" y="5130676"/>
            <a:ext cx="6811851" cy="4069747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67912" y="469392"/>
            <a:ext cx="91440" cy="137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/>
            <a:r>
              <a:rPr lang="ru" sz="1050" dirty="0">
                <a:latin typeface="Times New Roman"/>
              </a:rPr>
              <a:t>4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13232" y="807720"/>
            <a:ext cx="6400800" cy="90159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444500" algn="just">
              <a:spcAft>
                <a:spcPts val="1470"/>
              </a:spcAft>
            </a:pPr>
            <a:r>
              <a:rPr lang="ru" sz="1500" i="1" dirty="0">
                <a:latin typeface="Times New Roman"/>
              </a:rPr>
              <a:t>Общая информация</a:t>
            </a:r>
          </a:p>
          <a:p>
            <a:pPr marL="12700" marR="12700" indent="444500" algn="just">
              <a:lnSpc>
                <a:spcPts val="1728"/>
              </a:lnSpc>
            </a:pPr>
            <a:r>
              <a:rPr lang="ru" sz="1500" dirty="0">
                <a:latin typeface="Times New Roman"/>
              </a:rPr>
              <a:t>В общем виде бюджет - это финансовый документ, содержащий подробный план аккумулирования и использования финансовых ресурсов государства, региона за определенный период времени.</a:t>
            </a:r>
          </a:p>
          <a:p>
            <a:pPr marL="12700" marR="12700" indent="444500" algn="just">
              <a:lnSpc>
                <a:spcPts val="1704"/>
              </a:lnSpc>
            </a:pPr>
            <a:r>
              <a:rPr lang="ru" sz="1500" dirty="0">
                <a:latin typeface="Times New Roman"/>
              </a:rPr>
              <a:t>Согласно Бюджетному кодексу Республики Беларусь бюджет - это план формирования и использования денежных средств для обеспечения реализации задач и функций государства в течение финансового года. Финансовый год, также как и календарный, длится с 1 января по 31 декабря.</a:t>
            </a:r>
          </a:p>
          <a:p>
            <a:pPr marL="12700" marR="12700" indent="444500" algn="just">
              <a:lnSpc>
                <a:spcPts val="1704"/>
              </a:lnSpc>
              <a:spcAft>
                <a:spcPts val="1050"/>
              </a:spcAft>
            </a:pPr>
            <a:r>
              <a:rPr lang="ru" sz="1500" dirty="0">
                <a:latin typeface="Times New Roman"/>
              </a:rPr>
              <a:t>Бюджет является способом перераспределения денежных доходов населения, предприятий и других юридических лиц в интересах финансирования государственных и иных общественно значимых расходов.</a:t>
            </a:r>
          </a:p>
          <a:p>
            <a:pPr marL="12700" marR="12700" indent="444500" algn="just">
              <a:lnSpc>
                <a:spcPts val="1704"/>
              </a:lnSpc>
            </a:pPr>
            <a:r>
              <a:rPr lang="ru" sz="1500" dirty="0">
                <a:latin typeface="Times New Roman"/>
              </a:rPr>
              <a:t>В бюджетную систему Республики Беларусь как самостоятельные части включаются республиканский бюджет и местные бюджеты.</a:t>
            </a:r>
          </a:p>
          <a:p>
            <a:pPr marL="12700" marR="12700" indent="444500" algn="just">
              <a:lnSpc>
                <a:spcPts val="1704"/>
              </a:lnSpc>
              <a:spcAft>
                <a:spcPts val="1050"/>
              </a:spcAft>
            </a:pPr>
            <a:r>
              <a:rPr lang="ru" sz="1500" dirty="0">
                <a:latin typeface="Times New Roman"/>
              </a:rPr>
              <a:t>В связи с особой значимостью республиканского бюджета как для каждого конкретного гражданина, так и для экономической жизни страны в целом, он утверждается в форме закона, местные бюджеты - решений местных Советов депутатов.</a:t>
            </a:r>
          </a:p>
          <a:p>
            <a:pPr marL="12700" marR="12700" indent="444500" algn="just">
              <a:lnSpc>
                <a:spcPts val="1704"/>
              </a:lnSpc>
              <a:spcAft>
                <a:spcPts val="1050"/>
              </a:spcAft>
            </a:pPr>
            <a:r>
              <a:rPr lang="ru" sz="1500" dirty="0">
                <a:latin typeface="Times New Roman"/>
              </a:rPr>
              <a:t>Составление, рассмотрение, утверждение, исполнение бюджетов, контроль за их исполнением, а также составление, рассмотрение и утверждение отчетов об их исполнении - это непрерывный процесс с широким составом участников. В бюджетном процессе участвуют Президент, Парламент, Правительство, местные Советы депутатов, местные исполнительные и распорядительные органы, органы Комитета государственного контроля, иные государственные органы, а также распорядители и получатели бюджетных средств.</a:t>
            </a:r>
          </a:p>
          <a:p>
            <a:pPr marL="12700" marR="12700" indent="444500" algn="just">
              <a:lnSpc>
                <a:spcPts val="1728"/>
              </a:lnSpc>
            </a:pPr>
            <a:r>
              <a:rPr lang="ru" sz="1500" dirty="0">
                <a:latin typeface="Times New Roman"/>
              </a:rPr>
              <a:t>Доходы бюджета - денежные средства, поступающие в безвозмездном и безвозвратном порядке в бюджет в соответствии действующим законодательством. Доходы бюджета формируются за счет:</a:t>
            </a:r>
          </a:p>
          <a:p>
            <a:pPr marL="698500" indent="0">
              <a:spcAft>
                <a:spcPts val="420"/>
              </a:spcAft>
            </a:pPr>
            <a:r>
              <a:rPr lang="ru" sz="1500" dirty="0">
                <a:latin typeface="Times New Roman"/>
              </a:rPr>
              <a:t>•    налоговых доходов;</a:t>
            </a:r>
          </a:p>
          <a:p>
            <a:pPr marL="698500" indent="0">
              <a:spcAft>
                <a:spcPts val="420"/>
              </a:spcAft>
            </a:pPr>
            <a:r>
              <a:rPr lang="ru" sz="1500" dirty="0">
                <a:latin typeface="Times New Roman"/>
              </a:rPr>
              <a:t>•    неналоговых доходов;</a:t>
            </a:r>
          </a:p>
          <a:p>
            <a:pPr marL="698500" indent="0">
              <a:lnSpc>
                <a:spcPts val="1728"/>
              </a:lnSpc>
            </a:pPr>
            <a:r>
              <a:rPr lang="ru" sz="1500" dirty="0">
                <a:latin typeface="Times New Roman"/>
              </a:rPr>
              <a:t>•    безвозмездных поступлений.</a:t>
            </a:r>
          </a:p>
          <a:p>
            <a:pPr marL="12700" marR="12700" indent="444500" algn="just">
              <a:lnSpc>
                <a:spcPts val="1728"/>
              </a:lnSpc>
            </a:pPr>
            <a:r>
              <a:rPr lang="ru" sz="1500" dirty="0">
                <a:latin typeface="Times New Roman"/>
              </a:rPr>
              <a:t>Налог - обязательный безвозмездный платёж, взимаемый Правительством или местными органами власти с организаций и физических лиц в целях финансирования расходов государства.</a:t>
            </a:r>
          </a:p>
          <a:p>
            <a:pPr marL="12700" marR="12700" indent="444500" algn="just">
              <a:lnSpc>
                <a:spcPts val="1728"/>
              </a:lnSpc>
            </a:pPr>
            <a:r>
              <a:rPr lang="ru" sz="1500" dirty="0">
                <a:latin typeface="Times New Roman"/>
              </a:rPr>
              <a:t>В Республике Беларусь виды налогов, сборов (пошлин), порядок их исчисления и сроки уплаты, а также плательщики установлены Налоговым кодексом Республики Беларусь.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64864" y="469392"/>
            <a:ext cx="100584" cy="137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/>
            <a:r>
              <a:rPr lang="ru" sz="1050" dirty="0">
                <a:latin typeface="Times New Roman"/>
              </a:rPr>
              <a:t>5</a:t>
            </a:r>
          </a:p>
          <a:p>
            <a:pPr marL="12700" indent="0"/>
            <a:endParaRPr lang="ru" sz="1050" dirty="0"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6280" y="813816"/>
            <a:ext cx="6397752" cy="900074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marR="12700" indent="444500" algn="just">
              <a:lnSpc>
                <a:spcPts val="1704"/>
              </a:lnSpc>
            </a:pPr>
            <a:r>
              <a:rPr lang="ru" sz="1500" dirty="0">
                <a:latin typeface="Times New Roman"/>
              </a:rPr>
              <a:t>Неналоговые доходы - это доходы, получаемые в виде платы за пользование государственными фондами или имуществом либо компенсации за оказанные государством услуги юридическим или физическим лицам.</a:t>
            </a:r>
          </a:p>
          <a:p>
            <a:pPr marL="12700" marR="12700" indent="444500" algn="just">
              <a:lnSpc>
                <a:spcPts val="1704"/>
              </a:lnSpc>
              <a:spcAft>
                <a:spcPts val="1050"/>
              </a:spcAft>
            </a:pPr>
            <a:r>
              <a:rPr lang="ru" sz="1500" dirty="0">
                <a:latin typeface="Times New Roman"/>
              </a:rPr>
              <a:t>К безвозмездным поступлениям относятся необязательные платежи, которые включают в себя поступления от иностранных государств, международных организаций, а также другого бюджета в форме межбюджетных трансфертов.</a:t>
            </a:r>
          </a:p>
          <a:p>
            <a:pPr marL="12700" marR="12700" indent="444500" algn="just">
              <a:lnSpc>
                <a:spcPts val="1728"/>
              </a:lnSpc>
            </a:pPr>
            <a:r>
              <a:rPr lang="ru" sz="1500" dirty="0">
                <a:latin typeface="Times New Roman"/>
              </a:rPr>
              <a:t>В свою очередь расходы бюджета - денежные средства, направляемые на финансовое обеспечение задач и функций государства.</a:t>
            </a:r>
          </a:p>
          <a:p>
            <a:pPr marL="12700" marR="12700" indent="444500" algn="just">
              <a:lnSpc>
                <a:spcPts val="1704"/>
              </a:lnSpc>
              <a:spcAft>
                <a:spcPts val="1050"/>
              </a:spcAft>
            </a:pPr>
            <a:r>
              <a:rPr lang="ru" sz="1500" dirty="0">
                <a:latin typeface="Times New Roman"/>
              </a:rPr>
              <a:t>Для обеспечения соответствия между полномочиями государственных органов на осуществление расходов, закрепленных за республиканским и местными бюджетами, и бюджетными ресурсами, которые должны обеспечивать исполнение этих полномочий, предусматривается предоставление межбюджетных трансфертов - бюджетных средств, передаваемых из одного бюджета в другой бюджет на безвозвратной и безвозмездной основе. Трансферт, передаваемый другому бюджету на осуществление целевых расходов, называется субвенцией. При недостаточности в нижестоящем бюджете собственных доходов для финансирования его расходов в целях обеспечения сбалансированности из вышестоящего в нижестоящий бюджет передается межбюджетный трансферт в виде дотации.</a:t>
            </a:r>
          </a:p>
          <a:p>
            <a:pPr marL="12700" marR="12700" indent="444500" algn="just">
              <a:lnSpc>
                <a:spcPts val="1728"/>
              </a:lnSpc>
            </a:pPr>
            <a:r>
              <a:rPr lang="ru" sz="1500" dirty="0">
                <a:latin typeface="Times New Roman"/>
              </a:rPr>
              <a:t>Соотношение между доходной и расходной частями бюджета определяет итоговое сальдо бюджета. В зависимости от величины этого сальдо бюджет может быть сбалансированным, профицитным или дефицитным.</a:t>
            </a:r>
          </a:p>
          <a:p>
            <a:pPr marL="12700" marR="12700" indent="444500" algn="just">
              <a:lnSpc>
                <a:spcPts val="1728"/>
              </a:lnSpc>
            </a:pPr>
            <a:r>
              <a:rPr lang="ru" sz="1500" dirty="0">
                <a:latin typeface="Times New Roman"/>
              </a:rPr>
              <a:t>Сбалансированный бюджет - бюджет, в котором расходы равны его доходам и иным поступлениям в бюджет.</a:t>
            </a:r>
          </a:p>
          <a:p>
            <a:pPr marL="12700" marR="12700" indent="444500" algn="just">
              <a:lnSpc>
                <a:spcPts val="1728"/>
              </a:lnSpc>
            </a:pPr>
            <a:r>
              <a:rPr lang="ru" sz="1500" dirty="0">
                <a:latin typeface="Times New Roman"/>
              </a:rPr>
              <a:t>Если доходы бюджета превышают его расходы, то формируется профицит бюджета.</a:t>
            </a:r>
          </a:p>
          <a:p>
            <a:pPr marL="12700" indent="444500" algn="just">
              <a:lnSpc>
                <a:spcPts val="1728"/>
              </a:lnSpc>
            </a:pPr>
            <a:r>
              <a:rPr lang="ru" sz="1500" dirty="0">
                <a:latin typeface="Times New Roman"/>
              </a:rPr>
              <a:t>Превышение расходов бюджета над его доходами называется</a:t>
            </a:r>
          </a:p>
          <a:p>
            <a:pPr marL="12700" indent="0">
              <a:lnSpc>
                <a:spcPts val="1728"/>
              </a:lnSpc>
              <a:spcAft>
                <a:spcPts val="1050"/>
              </a:spcAft>
            </a:pPr>
            <a:r>
              <a:rPr lang="ru" sz="1500" dirty="0">
                <a:latin typeface="Times New Roman"/>
              </a:rPr>
              <a:t>дефицитом бюджета.</a:t>
            </a:r>
          </a:p>
          <a:p>
            <a:pPr marL="12700" marR="12700" indent="444500" algn="just">
              <a:lnSpc>
                <a:spcPts val="1728"/>
              </a:lnSpc>
            </a:pPr>
            <a:r>
              <a:rPr lang="ru" sz="1500" dirty="0">
                <a:latin typeface="Times New Roman"/>
              </a:rPr>
              <a:t>Все доходы, расходы, источники финансирования дефицита (направления использования профицита) бюджета структурированы в единой бюджетной классификации Республики Беларусь.</a:t>
            </a:r>
          </a:p>
          <a:p>
            <a:pPr marL="12700" marR="12700" indent="444500" algn="just">
              <a:lnSpc>
                <a:spcPts val="1728"/>
              </a:lnSpc>
            </a:pPr>
            <a:r>
              <a:rPr lang="ru" sz="1500" dirty="0">
                <a:latin typeface="Times New Roman"/>
              </a:rPr>
              <a:t>Бюджетная классификация - это группировка доходов, расходов, источников финансирования дефицита (направлений использования профицита) бюджета всех уровней бюджетной системы, используемая для составления и исполнения бюджетов всех уровней бюджетной системы.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8240" y="469392"/>
            <a:ext cx="5952744" cy="1188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730500" indent="0"/>
            <a:r>
              <a:rPr lang="ru" sz="1050" dirty="0">
                <a:latin typeface="Times New Roman"/>
              </a:rPr>
              <a:t>6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58240" y="826008"/>
            <a:ext cx="5952744" cy="1920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19304" indent="0">
              <a:spcAft>
                <a:spcPts val="420"/>
              </a:spcAft>
            </a:pPr>
            <a:r>
              <a:rPr lang="ru" sz="1400" dirty="0">
                <a:latin typeface="Times New Roman"/>
              </a:rPr>
              <a:t>Структуру бюджета можно представить следующим образом: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75" y="1098227"/>
            <a:ext cx="6757987" cy="360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67912" y="469392"/>
            <a:ext cx="94488" cy="137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/>
            <a:r>
              <a:rPr lang="ru" sz="1050" dirty="0">
                <a:latin typeface="Times New Roman"/>
              </a:rPr>
              <a:t>7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19328" y="835152"/>
            <a:ext cx="6397752" cy="67513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Aft>
                <a:spcPts val="1680"/>
              </a:spcAft>
            </a:pPr>
            <a:r>
              <a:rPr lang="ru" sz="1850" b="1" dirty="0">
                <a:solidFill>
                  <a:srgbClr val="0070C0"/>
                </a:solidFill>
                <a:latin typeface="Times New Roman"/>
              </a:rPr>
              <a:t>Бюджетная система Республики Беларусь</a:t>
            </a:r>
          </a:p>
          <a:p>
            <a:pPr marR="12700" indent="444500" algn="just">
              <a:lnSpc>
                <a:spcPts val="1896"/>
              </a:lnSpc>
            </a:pPr>
            <a:r>
              <a:rPr lang="ru" sz="1500" dirty="0">
                <a:latin typeface="Times New Roman"/>
              </a:rPr>
              <a:t>Бюджетная система Республики Беларусь включает в себя республиканский и местные бюджеты.</a:t>
            </a:r>
          </a:p>
          <a:p>
            <a:pPr indent="444500" algn="just">
              <a:lnSpc>
                <a:spcPts val="1896"/>
              </a:lnSpc>
            </a:pPr>
            <a:r>
              <a:rPr lang="ru" sz="1500" dirty="0">
                <a:latin typeface="Times New Roman"/>
              </a:rPr>
              <a:t>Местные бюджеты делятся на:</a:t>
            </a:r>
          </a:p>
          <a:p>
            <a:pPr marR="12700" indent="444500" algn="just">
              <a:lnSpc>
                <a:spcPts val="1896"/>
              </a:lnSpc>
            </a:pPr>
            <a:r>
              <a:rPr lang="ru" sz="1500" dirty="0">
                <a:latin typeface="Times New Roman"/>
              </a:rPr>
              <a:t>-    бюджеты первичного уровня - сельские, поселковые, городские (городов районного подчинения);</a:t>
            </a:r>
          </a:p>
          <a:p>
            <a:pPr marR="12700" indent="444500" algn="just">
              <a:lnSpc>
                <a:spcPts val="1896"/>
              </a:lnSpc>
            </a:pPr>
            <a:r>
              <a:rPr lang="ru" sz="1500" dirty="0">
                <a:latin typeface="Times New Roman"/>
              </a:rPr>
              <a:t>-    бюджеты базового уровня - районные и городские (городов областного подчинения);</a:t>
            </a:r>
          </a:p>
          <a:p>
            <a:pPr marR="12700" indent="444500" algn="just">
              <a:lnSpc>
                <a:spcPts val="1896"/>
              </a:lnSpc>
            </a:pPr>
            <a:r>
              <a:rPr lang="ru" sz="1500" dirty="0">
                <a:latin typeface="Times New Roman"/>
              </a:rPr>
              <a:t>-    бюджеты областного уровня - областные бюджеты и бюджет г.Минска.</a:t>
            </a:r>
          </a:p>
          <a:p>
            <a:pPr marR="12700" indent="444500" algn="just">
              <a:lnSpc>
                <a:spcPts val="1896"/>
              </a:lnSpc>
            </a:pPr>
            <a:r>
              <a:rPr lang="ru" sz="1500" dirty="0">
                <a:latin typeface="Times New Roman"/>
              </a:rPr>
              <a:t>В совокупности республиканский и местные бюджеты* образуют Консолидированный бюджет.</a:t>
            </a:r>
          </a:p>
          <a:p>
            <a:pPr marR="12700" indent="444500" algn="just">
              <a:lnSpc>
                <a:spcPts val="1896"/>
              </a:lnSpc>
            </a:pPr>
            <a:r>
              <a:rPr lang="ru" sz="1500" dirty="0">
                <a:latin typeface="Times New Roman"/>
              </a:rPr>
              <a:t>Для реализации целевых задач и функций государства могут создаваться государственные внебюджетные фонды, каждый их которых имеет свой отдельный бюджет. Сегодня в республике функционирует 4 таких фонда:</a:t>
            </a:r>
          </a:p>
          <a:p>
            <a:pPr marR="12700" indent="444500" algn="just">
              <a:lnSpc>
                <a:spcPts val="1896"/>
              </a:lnSpc>
            </a:pPr>
            <a:r>
              <a:rPr lang="ru" sz="1500" dirty="0">
                <a:latin typeface="Times New Roman"/>
              </a:rPr>
              <a:t>Государственный внебюджетный фонд социальной защиты населения Республики Беларусь;</a:t>
            </a:r>
          </a:p>
          <a:p>
            <a:pPr marR="12700" indent="444500" algn="just">
              <a:lnSpc>
                <a:spcPts val="1896"/>
              </a:lnSpc>
            </a:pPr>
            <a:r>
              <a:rPr lang="ru" sz="1500" dirty="0">
                <a:latin typeface="Times New Roman"/>
              </a:rPr>
              <a:t>Государственный внебюджетный фонд универсального обслуживания Министерства связи и информатизации;</a:t>
            </a:r>
          </a:p>
          <a:p>
            <a:pPr marR="12700" indent="444500" algn="just">
              <a:lnSpc>
                <a:spcPts val="1896"/>
              </a:lnSpc>
            </a:pPr>
            <a:r>
              <a:rPr lang="ru" sz="1500" dirty="0">
                <a:latin typeface="Times New Roman"/>
              </a:rPr>
              <a:t>Государственный внебюджетный фонд департамента исполнения наказаний Министерства внутренних дел;</a:t>
            </a:r>
          </a:p>
          <a:p>
            <a:pPr indent="444500" algn="just">
              <a:lnSpc>
                <a:spcPts val="1896"/>
              </a:lnSpc>
            </a:pPr>
            <a:r>
              <a:rPr lang="ru" sz="1500" dirty="0">
                <a:latin typeface="Times New Roman"/>
              </a:rPr>
              <a:t>Государственный внебюджетный фонд гражданской авиации.</a:t>
            </a:r>
          </a:p>
          <a:p>
            <a:pPr marR="12700" indent="444500" algn="just">
              <a:lnSpc>
                <a:spcPts val="1896"/>
              </a:lnSpc>
            </a:pPr>
            <a:r>
              <a:rPr lang="ru" sz="1500" dirty="0">
                <a:latin typeface="Times New Roman"/>
              </a:rPr>
              <a:t>Суммарно консолидированный бюджет Республики Беларусь, бюджеты государственных внебюджетных фондов*, а также внебюджетные средства бюджетных организаций составляют Консолидированный бюджет сектора государственного управления Республики Беларусь.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10184" y="9671304"/>
            <a:ext cx="4696968" cy="1432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ru" sz="850">
                <a:latin typeface="Times New Roman"/>
              </a:rPr>
              <a:t>*без учета межбюджетных трансфертов, бюджетных кредитов и процентов за пользование ими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64864" y="469392"/>
            <a:ext cx="100584" cy="137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/>
            <a:r>
              <a:rPr lang="ru" sz="1050" dirty="0">
                <a:latin typeface="Times New Roman"/>
              </a:rPr>
              <a:t>8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65785" y="7218908"/>
            <a:ext cx="6431280" cy="31683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12700" indent="444500" algn="just">
              <a:lnSpc>
                <a:spcPts val="1704"/>
              </a:lnSpc>
              <a:spcBef>
                <a:spcPts val="1470"/>
              </a:spcBef>
            </a:pPr>
            <a:r>
              <a:rPr lang="ru" sz="1400" dirty="0">
                <a:latin typeface="Times New Roman"/>
              </a:rPr>
              <a:t>Доходы и расходы консолидированного бюджета распределяются между республиканским и местными бюджетами по законодательно закрепленным правилам. Так, в Бюджетном кодексе Республики Беларусь статьями 30 - 37 закреплено распределение доходов между республиканским, областным, базовым и первичным уровнями бюджетов, а статьями 44 - 47 -полномочия по финансированию расходов.</a:t>
            </a:r>
          </a:p>
          <a:p>
            <a:pPr marR="12700" indent="444500" algn="just">
              <a:lnSpc>
                <a:spcPts val="1704"/>
              </a:lnSpc>
            </a:pPr>
            <a:r>
              <a:rPr lang="ru" sz="1400" dirty="0">
                <a:latin typeface="Times New Roman"/>
              </a:rPr>
              <a:t>Более половины доходов консолидированного бюджета Республики Беларусь приходится на доходы республиканского бюджета. Однако после передачи из республиканского бюджета в бюджеты регионов межбюджетных трансфертов соотношение по доходам изменяется в пользу местных бюджетов.</a:t>
            </a:r>
          </a:p>
          <a:p>
            <a:pPr marR="12700" indent="444500" algn="just">
              <a:lnSpc>
                <a:spcPts val="1704"/>
              </a:lnSpc>
            </a:pPr>
            <a:r>
              <a:rPr lang="ru" sz="1400" dirty="0">
                <a:latin typeface="Times New Roman"/>
              </a:rPr>
              <a:t>В республиканский бюджет помимо иных доходов включены средства государственных целевых бюджетных фондов: фонда национального развития, республиканского централизованного инновационного фонда и республиканского дорожного фонда. В местные бюджеты - средства местных инновационных фондов.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FE92743-E6D9-4441-9345-B14D156293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274" b="4947"/>
          <a:stretch/>
        </p:blipFill>
        <p:spPr>
          <a:xfrm>
            <a:off x="685082" y="469393"/>
            <a:ext cx="6311984" cy="653349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40480" y="469392"/>
            <a:ext cx="164592" cy="137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/>
            <a:r>
              <a:rPr lang="ru" sz="1050" dirty="0">
                <a:latin typeface="Times New Roman"/>
              </a:rPr>
              <a:t>9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7992" y="853440"/>
            <a:ext cx="6409944" cy="816566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/>
            <a:r>
              <a:rPr lang="ru" sz="1850" b="1" dirty="0">
                <a:solidFill>
                  <a:srgbClr val="0070C0"/>
                </a:solidFill>
                <a:latin typeface="Times New Roman"/>
              </a:rPr>
              <a:t>КОНСОЛИДИРОВАННЫЙ БЮДЖЕТ РАЙОНА </a:t>
            </a:r>
          </a:p>
          <a:p>
            <a:pPr indent="0" algn="just"/>
            <a:r>
              <a:rPr lang="ru" sz="1850" b="1" dirty="0">
                <a:solidFill>
                  <a:srgbClr val="0070C0"/>
                </a:solidFill>
                <a:latin typeface="Times New Roman"/>
              </a:rPr>
              <a:t>НА 2021 ГОД</a:t>
            </a:r>
          </a:p>
          <a:p>
            <a:pPr indent="457200" algn="just">
              <a:lnSpc>
                <a:spcPts val="1704"/>
              </a:lnSpc>
            </a:pPr>
            <a:endParaRPr lang="ru" sz="1400" dirty="0">
              <a:latin typeface="Times New Roman"/>
            </a:endParaRPr>
          </a:p>
          <a:p>
            <a:pPr indent="457200" algn="just">
              <a:lnSpc>
                <a:spcPts val="1704"/>
              </a:lnSpc>
            </a:pPr>
            <a:r>
              <a:rPr lang="ru" sz="1500" dirty="0">
                <a:latin typeface="Times New Roman"/>
              </a:rPr>
              <a:t>На 2021 год доходы консолидированного бюджета (свод доходов районного и сельских бюджетов) определены в сумме 33 186,7 тыс. рублей, в том числе:</a:t>
            </a:r>
          </a:p>
          <a:p>
            <a:pPr indent="457200" algn="just">
              <a:lnSpc>
                <a:spcPts val="1704"/>
              </a:lnSpc>
            </a:pPr>
            <a:r>
              <a:rPr lang="ru" sz="1500" dirty="0">
                <a:latin typeface="Times New Roman"/>
              </a:rPr>
              <a:t>налоговые доходы – 12 441,3 тыс. </a:t>
            </a:r>
            <a:r>
              <a:rPr lang="ru-RU" sz="1500" dirty="0">
                <a:latin typeface="Times New Roman"/>
              </a:rPr>
              <a:t>р</a:t>
            </a:r>
            <a:r>
              <a:rPr lang="ru" sz="1500" dirty="0">
                <a:latin typeface="Times New Roman"/>
              </a:rPr>
              <a:t>ублей;</a:t>
            </a:r>
          </a:p>
          <a:p>
            <a:pPr indent="457200" algn="just">
              <a:lnSpc>
                <a:spcPts val="1704"/>
              </a:lnSpc>
            </a:pPr>
            <a:r>
              <a:rPr lang="ru" sz="1500" dirty="0">
                <a:latin typeface="Times New Roman"/>
              </a:rPr>
              <a:t>неналоговые доходы – 1 494,9 тыс. </a:t>
            </a:r>
            <a:r>
              <a:rPr lang="ru-RU" sz="1500" dirty="0">
                <a:latin typeface="Times New Roman"/>
              </a:rPr>
              <a:t>р</a:t>
            </a:r>
            <a:r>
              <a:rPr lang="ru" sz="1500" dirty="0">
                <a:latin typeface="Times New Roman"/>
              </a:rPr>
              <a:t>ублей;</a:t>
            </a:r>
          </a:p>
          <a:p>
            <a:pPr indent="457200" algn="just">
              <a:lnSpc>
                <a:spcPts val="1704"/>
              </a:lnSpc>
              <a:spcAft>
                <a:spcPts val="2100"/>
              </a:spcAft>
            </a:pPr>
            <a:r>
              <a:rPr lang="ru" sz="1500" dirty="0">
                <a:latin typeface="Times New Roman"/>
              </a:rPr>
              <a:t>безвозмездные поступления из областного бюджета – 19 250,5 тыс. рублей.</a:t>
            </a:r>
          </a:p>
          <a:p>
            <a:pPr indent="457200" algn="just">
              <a:lnSpc>
                <a:spcPts val="1704"/>
              </a:lnSpc>
              <a:spcAft>
                <a:spcPts val="2100"/>
              </a:spcAft>
            </a:pPr>
            <a:endParaRPr lang="ru" sz="1500" dirty="0">
              <a:latin typeface="Times New Roman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040" y="3258468"/>
            <a:ext cx="6754953" cy="489551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2834</TotalTime>
  <Words>4567</Words>
  <Application>Microsoft Office PowerPoint</Application>
  <PresentationFormat>Произвольный</PresentationFormat>
  <Paragraphs>481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6" baseType="lpstr">
      <vt:lpstr>Arial</vt:lpstr>
      <vt:lpstr>Calibri</vt:lpstr>
      <vt:lpstr>Symbol</vt:lpstr>
      <vt:lpstr>Times New Roman</vt:lpstr>
      <vt:lpstr>Trebuchet MS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расходов бюджета района на  2021 г., %</vt:lpstr>
      <vt:lpstr>Презентация PowerPoint</vt:lpstr>
      <vt:lpstr>Презентация PowerPoint</vt:lpstr>
      <vt:lpstr>Структура расходов  отраслей народного хозяйства, %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Чучулина Ирина</dc:creator>
  <cp:lastModifiedBy>Чучулина Ирина Васильевна</cp:lastModifiedBy>
  <cp:revision>175</cp:revision>
  <cp:lastPrinted>2021-03-17T08:26:37Z</cp:lastPrinted>
  <dcterms:modified xsi:type="dcterms:W3CDTF">2021-03-17T11:17:42Z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481895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