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03" r:id="rId3"/>
    <p:sldId id="349" r:id="rId4"/>
    <p:sldId id="305" r:id="rId5"/>
    <p:sldId id="322" r:id="rId6"/>
    <p:sldId id="323" r:id="rId7"/>
    <p:sldId id="343" r:id="rId8"/>
    <p:sldId id="344" r:id="rId9"/>
    <p:sldId id="324" r:id="rId10"/>
    <p:sldId id="345" r:id="rId11"/>
    <p:sldId id="346" r:id="rId12"/>
    <p:sldId id="347" r:id="rId13"/>
    <p:sldId id="348" r:id="rId14"/>
    <p:sldId id="313" r:id="rId15"/>
    <p:sldId id="283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7F"/>
    <a:srgbClr val="0A0A7C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36" d="100"/>
          <a:sy n="136" d="100"/>
        </p:scale>
        <p:origin x="480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96C38-5CC6-4E5F-B480-43626F6B2B19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A689E-BF25-459B-AC17-D0F562D79E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13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5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49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97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57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34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7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75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49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5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7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56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5B961-173D-41C4-A722-0B2AA6CD2F7B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56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9538"/>
            <a:ext cx="4013937" cy="515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5422361" y="-1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3275856" y="771550"/>
            <a:ext cx="5461388" cy="18002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83968" y="1025319"/>
            <a:ext cx="441216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</a:rPr>
              <a:t>ПЯТИЛЕТКА КАЧЕСТВА – </a:t>
            </a:r>
            <a:br>
              <a:rPr lang="ru-RU" sz="2600" b="1" dirty="0">
                <a:solidFill>
                  <a:schemeClr val="bg1"/>
                </a:solidFill>
              </a:rPr>
            </a:br>
            <a:r>
              <a:rPr lang="ru-RU" sz="2600" b="1" dirty="0">
                <a:solidFill>
                  <a:schemeClr val="bg1"/>
                </a:solidFill>
              </a:rPr>
              <a:t>ИТОГИ ГОДА БЛАГОУСТРОЙСТВА</a:t>
            </a:r>
            <a:endParaRPr lang="ru-RU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707904" y="1039872"/>
            <a:ext cx="180020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1755912" y="4598336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959932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4283968" y="2715766"/>
            <a:ext cx="45005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>
                <a:solidFill>
                  <a:srgbClr val="002060"/>
                </a:solidFill>
              </a:rPr>
              <a:t>Единый день </a:t>
            </a:r>
            <a:br>
              <a:rPr lang="ru-RU" sz="2300" b="1" dirty="0">
                <a:solidFill>
                  <a:srgbClr val="002060"/>
                </a:solidFill>
              </a:rPr>
            </a:br>
            <a:r>
              <a:rPr lang="ru-RU" sz="2300" b="1" dirty="0">
                <a:solidFill>
                  <a:srgbClr val="002060"/>
                </a:solidFill>
              </a:rPr>
              <a:t>информирования населения </a:t>
            </a:r>
            <a:r>
              <a:rPr lang="ru-RU" sz="23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300" b="1" dirty="0">
                <a:solidFill>
                  <a:schemeClr val="tx2">
                    <a:lumMod val="75000"/>
                  </a:schemeClr>
                </a:solidFill>
              </a:rPr>
            </a:br>
            <a:endParaRPr lang="ru-RU" sz="23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27934" y="4484362"/>
            <a:ext cx="1696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декабрь 2025 г.</a:t>
            </a:r>
          </a:p>
        </p:txBody>
      </p:sp>
      <p:sp>
        <p:nvSpPr>
          <p:cNvPr id="4" name="AutoShape 2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830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5400000">
            <a:off x="385697" y="4342352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339502"/>
            <a:ext cx="6264696" cy="108012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6" name="TextBox 5"/>
          <p:cNvSpPr txBox="1"/>
          <p:nvPr/>
        </p:nvSpPr>
        <p:spPr>
          <a:xfrm>
            <a:off x="611560" y="483518"/>
            <a:ext cx="81185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НАЧАЛА ГОДА БЛАГОУСТРОЙСТВА </a:t>
            </a:r>
            <a:br>
              <a:rPr lang="ru-RU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НАШЕЙ СТРАНЕ УЖЕ ВЫСАЖЕНО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17543" y="1766839"/>
            <a:ext cx="157074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&gt; 304 тыс.</a:t>
            </a:r>
            <a:r>
              <a:rPr lang="ru-RU" sz="1400" dirty="0"/>
              <a:t> </a:t>
            </a:r>
            <a:br>
              <a:rPr lang="ru-RU" sz="1400" dirty="0"/>
            </a:br>
            <a:r>
              <a:rPr lang="ru-RU" sz="1400" dirty="0"/>
              <a:t>деревьев</a:t>
            </a:r>
          </a:p>
        </p:txBody>
      </p:sp>
      <p:pic>
        <p:nvPicPr>
          <p:cNvPr id="2050" name="Picture 2" descr="D:\Академия управления\2025\ПЯТИЛЕТКА КАЧЕСТВА – ИТОГИ ГОДА БЛАГОУСТРОЙСТВА\пикт\газон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737835"/>
            <a:ext cx="805763" cy="63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Академия управления\2025\ПЯТИЛЕТКА КАЧЕСТВА – ИТОГИ ГОДА БЛАГОУСТРОЙСТВА\пикт\дерев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00" y="1668158"/>
            <a:ext cx="813328" cy="67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Академия управления\2025\ПЯТИЛЕТКА КАЧЕСТВА – ИТОГИ ГОДА БЛАГОУСТРОЙСТВА\пикт\куст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682175"/>
            <a:ext cx="817567" cy="81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Академия управления\2025\ПЯТИЛЕТКА КАЧЕСТВА – ИТОГИ ГОДА БЛАГОУСТРОЙСТВА\пикт\цветы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103" y="1720464"/>
            <a:ext cx="709049" cy="709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3343408" y="1766839"/>
            <a:ext cx="157074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&gt; 377 тыс.</a:t>
            </a:r>
            <a:r>
              <a:rPr lang="ru-RU" sz="1400" dirty="0"/>
              <a:t> </a:t>
            </a:r>
            <a:br>
              <a:rPr lang="ru-RU" sz="1400" dirty="0"/>
            </a:br>
            <a:r>
              <a:rPr lang="ru-RU" sz="1400" dirty="0"/>
              <a:t>кустарников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05508" y="1766839"/>
            <a:ext cx="157074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&gt; </a:t>
            </a:r>
            <a:r>
              <a:rPr lang="ru-RU" sz="2400" b="1" dirty="0" smtClean="0"/>
              <a:t>3</a:t>
            </a:r>
            <a:r>
              <a:rPr lang="en-US" sz="2400" b="1" dirty="0" smtClean="0"/>
              <a:t>2</a:t>
            </a:r>
            <a:r>
              <a:rPr lang="ru-RU" sz="2400" b="1" dirty="0" smtClean="0"/>
              <a:t> </a:t>
            </a:r>
            <a:r>
              <a:rPr lang="ru-RU" sz="2400" b="1" dirty="0"/>
              <a:t>млн</a:t>
            </a:r>
            <a:r>
              <a:rPr lang="ru-RU" sz="1400" dirty="0"/>
              <a:t> </a:t>
            </a:r>
            <a:br>
              <a:rPr lang="ru-RU" sz="1400" dirty="0"/>
            </a:br>
            <a:r>
              <a:rPr lang="ru-RU" sz="1400" dirty="0"/>
              <a:t>цветов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393740" y="1766839"/>
            <a:ext cx="157074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441 га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газонов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83981" y="2715766"/>
            <a:ext cx="80833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Лидеры по озеленению (за 9 месяцев 2025 </a:t>
            </a:r>
            <a:r>
              <a:rPr lang="ru-RU" b="1" dirty="0" smtClean="0"/>
              <a:t>года)</a:t>
            </a:r>
            <a:endParaRPr lang="ru-RU" dirty="0"/>
          </a:p>
          <a:p>
            <a:pPr algn="ctr"/>
            <a:r>
              <a:rPr lang="ru-RU" b="1" dirty="0"/>
              <a:t>Деревья: </a:t>
            </a:r>
            <a:r>
              <a:rPr lang="ru-RU" dirty="0"/>
              <a:t>Брестская обл. – </a:t>
            </a:r>
            <a:r>
              <a:rPr lang="en-US" dirty="0" smtClean="0"/>
              <a:t>95</a:t>
            </a:r>
            <a:r>
              <a:rPr lang="ru-RU" dirty="0" smtClean="0"/>
              <a:t> </a:t>
            </a:r>
            <a:r>
              <a:rPr lang="ru-RU" dirty="0"/>
              <a:t>тыс., Минская обл. – </a:t>
            </a:r>
            <a:r>
              <a:rPr lang="ru-RU" dirty="0" smtClean="0"/>
              <a:t>5</a:t>
            </a:r>
            <a:r>
              <a:rPr lang="en-US" dirty="0" smtClean="0"/>
              <a:t>0</a:t>
            </a:r>
            <a:r>
              <a:rPr lang="ru-RU" dirty="0" smtClean="0"/>
              <a:t> </a:t>
            </a:r>
            <a:r>
              <a:rPr lang="ru-RU" dirty="0"/>
              <a:t>тыс. </a:t>
            </a:r>
            <a:r>
              <a:rPr lang="ru-RU" b="1" dirty="0"/>
              <a:t>Кустарники: </a:t>
            </a:r>
            <a:br>
              <a:rPr lang="ru-RU" b="1" dirty="0"/>
            </a:br>
            <a:r>
              <a:rPr lang="ru-RU" dirty="0" err="1"/>
              <a:t>г.Минск</a:t>
            </a:r>
            <a:r>
              <a:rPr lang="ru-RU" dirty="0"/>
              <a:t> – </a:t>
            </a:r>
            <a:r>
              <a:rPr lang="ru-RU" dirty="0" smtClean="0"/>
              <a:t>17</a:t>
            </a:r>
            <a:r>
              <a:rPr lang="en-US" dirty="0" smtClean="0"/>
              <a:t>7</a:t>
            </a:r>
            <a:r>
              <a:rPr lang="ru-RU" dirty="0" smtClean="0"/>
              <a:t> </a:t>
            </a:r>
            <a:r>
              <a:rPr lang="ru-RU" dirty="0"/>
              <a:t>тыс., Могилевская обл. – </a:t>
            </a:r>
            <a:r>
              <a:rPr lang="ru-RU" dirty="0" smtClean="0"/>
              <a:t>47 </a:t>
            </a:r>
            <a:r>
              <a:rPr lang="ru-RU" dirty="0"/>
              <a:t>тыс. </a:t>
            </a:r>
            <a:r>
              <a:rPr lang="ru-RU" b="1" dirty="0"/>
              <a:t>Цветы: </a:t>
            </a:r>
            <a:r>
              <a:rPr lang="ru-RU" dirty="0" err="1"/>
              <a:t>г.Минск</a:t>
            </a:r>
            <a:r>
              <a:rPr lang="ru-RU" dirty="0"/>
              <a:t> – </a:t>
            </a:r>
            <a:r>
              <a:rPr lang="ru-RU" dirty="0" smtClean="0"/>
              <a:t>10,6 </a:t>
            </a:r>
            <a:r>
              <a:rPr lang="ru-RU" dirty="0"/>
              <a:t>млн</a:t>
            </a:r>
          </a:p>
        </p:txBody>
      </p:sp>
    </p:spTree>
    <p:extLst>
      <p:ext uri="{BB962C8B-B14F-4D97-AF65-F5344CB8AC3E}">
        <p14:creationId xmlns:p14="http://schemas.microsoft.com/office/powerpoint/2010/main" val="3444173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55576" y="309712"/>
            <a:ext cx="7416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rgbClr val="182C7F"/>
                </a:solidFill>
              </a:rPr>
              <a:t>ФИНАНСИРОВАНИЕ ДОРОЖНОГО РЕМОНТА</a:t>
            </a:r>
            <a:br>
              <a:rPr lang="ru-RU" sz="2200" b="1" dirty="0">
                <a:solidFill>
                  <a:srgbClr val="182C7F"/>
                </a:solidFill>
              </a:rPr>
            </a:br>
            <a:r>
              <a:rPr lang="ru-RU" sz="2200" b="1" dirty="0">
                <a:solidFill>
                  <a:srgbClr val="182C7F"/>
                </a:solidFill>
              </a:rPr>
              <a:t>(2022-2025 ГГ., МЛРД РУБ.)</a:t>
            </a:r>
            <a:endParaRPr lang="ru-RU" sz="2200" b="1" dirty="0">
              <a:solidFill>
                <a:srgbClr val="182C7F"/>
              </a:solidFill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3517707"/>
            <a:ext cx="46085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Автодороги: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• Ремонт покрытия: 4 215 км</a:t>
            </a:r>
            <a:br>
              <a:rPr lang="ru-RU" sz="1400" dirty="0"/>
            </a:br>
            <a:r>
              <a:rPr lang="ru-RU" sz="1400" dirty="0"/>
              <a:t>• Уборка территории: 11 000 км</a:t>
            </a:r>
            <a:br>
              <a:rPr lang="ru-RU" sz="1400" dirty="0"/>
            </a:br>
            <a:r>
              <a:rPr lang="ru-RU" sz="1400" dirty="0"/>
              <a:t>• Освещение: 985 опор</a:t>
            </a:r>
            <a:br>
              <a:rPr lang="ru-RU" sz="1400" dirty="0"/>
            </a:br>
            <a:r>
              <a:rPr lang="ru-RU" sz="1400" dirty="0"/>
              <a:t>• Малые формы: 154 шт.</a:t>
            </a:r>
            <a:br>
              <a:rPr lang="ru-RU" sz="1400" dirty="0"/>
            </a:br>
            <a:r>
              <a:rPr lang="ru-RU" sz="1400" dirty="0"/>
              <a:t>• Придорожный сервис: 2 объекта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702113" y="97821"/>
            <a:ext cx="200206" cy="683568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383917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158093"/>
            <a:ext cx="44444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/>
              <a:t>Выполнение плана за 9 месяцев </a:t>
            </a:r>
            <a:r>
              <a:rPr lang="ru-RU" sz="1600" b="1" dirty="0" smtClean="0"/>
              <a:t>2025 года: </a:t>
            </a:r>
            <a:r>
              <a:rPr lang="ru-RU" sz="1600" b="1" dirty="0"/>
              <a:t>89%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3517707"/>
            <a:ext cx="46085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Железные дороги: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• Уборка территории: 1 953 км</a:t>
            </a:r>
            <a:br>
              <a:rPr lang="ru-RU" sz="1400" dirty="0"/>
            </a:br>
            <a:r>
              <a:rPr lang="ru-RU" sz="1400" dirty="0"/>
              <a:t>• Ремонт пути: 116 км</a:t>
            </a:r>
            <a:br>
              <a:rPr lang="ru-RU" sz="1400" dirty="0"/>
            </a:br>
            <a:r>
              <a:rPr lang="ru-RU" sz="1400" dirty="0"/>
              <a:t>• Остановочные пункты: 60</a:t>
            </a:r>
            <a:br>
              <a:rPr lang="ru-RU" sz="1400" dirty="0"/>
            </a:br>
            <a:r>
              <a:rPr lang="ru-RU" sz="1400" dirty="0"/>
              <a:t>• Пассажирские платформы: 30</a:t>
            </a:r>
            <a:br>
              <a:rPr lang="ru-RU" sz="1400" dirty="0"/>
            </a:br>
            <a:r>
              <a:rPr lang="ru-RU" sz="1400" dirty="0"/>
              <a:t>• Освещение: 16 объектов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27584" y="404999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426335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27584" y="447925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27584" y="468753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784144" y="468753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784144" y="447671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784144" y="427351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784144" y="405507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784144" y="3839175"/>
            <a:ext cx="100581" cy="10058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883028"/>
            <a:ext cx="6832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/>
              <a:t>0,93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025907" y="1491630"/>
            <a:ext cx="5725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1,4</a:t>
            </a:r>
            <a:endParaRPr lang="ru-RU" sz="22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756059" y="957957"/>
            <a:ext cx="575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2,2</a:t>
            </a:r>
            <a:endParaRPr lang="ru-RU" sz="22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343060" y="881757"/>
            <a:ext cx="7296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&gt;</a:t>
            </a:r>
            <a:r>
              <a:rPr lang="ru-RU" sz="2400" b="1" dirty="0"/>
              <a:t>2,3</a:t>
            </a:r>
          </a:p>
        </p:txBody>
      </p:sp>
    </p:spTree>
    <p:extLst>
      <p:ext uri="{BB962C8B-B14F-4D97-AF65-F5344CB8AC3E}">
        <p14:creationId xmlns:p14="http://schemas.microsoft.com/office/powerpoint/2010/main" val="1743018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004048" y="411510"/>
            <a:ext cx="3672407" cy="438788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237488" y="1396970"/>
            <a:ext cx="34389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Цель пятилетки:</a:t>
            </a:r>
          </a:p>
          <a:p>
            <a:r>
              <a:rPr lang="ru-RU" sz="1600" dirty="0">
                <a:solidFill>
                  <a:schemeClr val="bg1"/>
                </a:solidFill>
              </a:rPr>
              <a:t>отремонтировать порядка 500 мостовых сооружений</a:t>
            </a:r>
          </a:p>
          <a:p>
            <a:r>
              <a:rPr lang="ru-RU" sz="1600" dirty="0">
                <a:solidFill>
                  <a:schemeClr val="bg1"/>
                </a:solidFill>
              </a:rPr>
              <a:t>Общая длина – 24 тыс. </a:t>
            </a:r>
            <a:r>
              <a:rPr lang="ru-RU" sz="1600" dirty="0" err="1">
                <a:solidFill>
                  <a:schemeClr val="bg1"/>
                </a:solidFill>
              </a:rPr>
              <a:t>пог</a:t>
            </a:r>
            <a:r>
              <a:rPr lang="ru-RU" sz="1600" dirty="0">
                <a:solidFill>
                  <a:schemeClr val="bg1"/>
                </a:solidFill>
              </a:rPr>
              <a:t>. м</a:t>
            </a:r>
          </a:p>
          <a:p>
            <a:r>
              <a:rPr lang="ru-RU" sz="1600" dirty="0">
                <a:solidFill>
                  <a:schemeClr val="bg1"/>
                </a:solidFill>
              </a:rPr>
              <a:t>Темп роста – +30% к прошлой пятилетке</a:t>
            </a:r>
          </a:p>
          <a:p>
            <a:endParaRPr lang="ru-RU" sz="1600" dirty="0">
              <a:solidFill>
                <a:schemeClr val="bg1"/>
              </a:solidFill>
            </a:endParaRPr>
          </a:p>
          <a:p>
            <a:r>
              <a:rPr lang="ru-RU" sz="1600" b="1" dirty="0">
                <a:solidFill>
                  <a:schemeClr val="bg1"/>
                </a:solidFill>
              </a:rPr>
              <a:t>Знаковый объект: мост в </a:t>
            </a:r>
            <a:r>
              <a:rPr lang="ru-RU" sz="1600" b="1" dirty="0" err="1">
                <a:solidFill>
                  <a:schemeClr val="bg1"/>
                </a:solidFill>
              </a:rPr>
              <a:t>г.Мозыре</a:t>
            </a:r>
            <a:endParaRPr lang="ru-RU" sz="1600" b="1" dirty="0">
              <a:solidFill>
                <a:schemeClr val="bg1"/>
              </a:solidFill>
            </a:endParaRPr>
          </a:p>
          <a:p>
            <a:r>
              <a:rPr lang="ru-RU" sz="1600" dirty="0">
                <a:solidFill>
                  <a:schemeClr val="bg1"/>
                </a:solidFill>
              </a:rPr>
              <a:t>Протяженность – </a:t>
            </a:r>
            <a:r>
              <a:rPr lang="ru-RU" sz="1600" b="1" dirty="0">
                <a:solidFill>
                  <a:schemeClr val="bg1"/>
                </a:solidFill>
              </a:rPr>
              <a:t>свыше 900 м</a:t>
            </a:r>
          </a:p>
          <a:p>
            <a:r>
              <a:rPr lang="ru-RU" sz="1600" dirty="0">
                <a:solidFill>
                  <a:schemeClr val="bg1"/>
                </a:solidFill>
              </a:rPr>
              <a:t>Уширение –</a:t>
            </a:r>
            <a:r>
              <a:rPr lang="ru-RU" sz="1600" b="1" dirty="0">
                <a:solidFill>
                  <a:schemeClr val="bg1"/>
                </a:solidFill>
              </a:rPr>
              <a:t> +3 м</a:t>
            </a:r>
          </a:p>
          <a:p>
            <a:r>
              <a:rPr lang="ru-RU" sz="1600" dirty="0">
                <a:solidFill>
                  <a:schemeClr val="bg1"/>
                </a:solidFill>
              </a:rPr>
              <a:t>Статус – </a:t>
            </a:r>
            <a:r>
              <a:rPr lang="ru-RU" sz="1600" b="1" dirty="0">
                <a:solidFill>
                  <a:schemeClr val="bg1"/>
                </a:solidFill>
              </a:rPr>
              <a:t>один из крупнейших </a:t>
            </a:r>
            <a:r>
              <a:rPr lang="ru-RU" sz="1600" b="1" dirty="0" err="1">
                <a:solidFill>
                  <a:schemeClr val="bg1"/>
                </a:solidFill>
              </a:rPr>
              <a:t>автомостов</a:t>
            </a:r>
            <a:r>
              <a:rPr lang="ru-RU" sz="1600" b="1" dirty="0">
                <a:solidFill>
                  <a:schemeClr val="bg1"/>
                </a:solidFill>
              </a:rPr>
              <a:t> страны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362860" y="-74290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300787" y="3075806"/>
            <a:ext cx="307892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148064" y="632977"/>
            <a:ext cx="30557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МАСШТАБНАЯ ПРОГРАММА </a:t>
            </a:r>
            <a:b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РЕМОНТА МОСТОВ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2951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9688" y="478002"/>
            <a:ext cx="3888432" cy="219624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11560" y="652794"/>
            <a:ext cx="36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С начала года участие в мероприятиях по благоустройству приняли </a:t>
            </a:r>
            <a:r>
              <a:rPr lang="ru-RU" b="1" dirty="0">
                <a:solidFill>
                  <a:schemeClr val="bg1"/>
                </a:solidFill>
              </a:rPr>
              <a:t>более </a:t>
            </a:r>
            <a:r>
              <a:rPr lang="ru-RU" b="1" dirty="0" smtClean="0">
                <a:solidFill>
                  <a:schemeClr val="bg1"/>
                </a:solidFill>
              </a:rPr>
              <a:t>1</a:t>
            </a:r>
            <a:r>
              <a:rPr lang="en-US" b="1" dirty="0" smtClean="0">
                <a:solidFill>
                  <a:schemeClr val="bg1"/>
                </a:solidFill>
              </a:rPr>
              <a:t>,2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млн граждан.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1617644"/>
            <a:ext cx="38164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schemeClr val="bg1"/>
                </a:solidFill>
              </a:rPr>
              <a:t>Реализуется 90 гражданских инициатив</a:t>
            </a:r>
            <a:r>
              <a:rPr lang="ru-RU" sz="1600" i="1" dirty="0">
                <a:solidFill>
                  <a:schemeClr val="bg1"/>
                </a:solidFill>
              </a:rPr>
              <a:t> по озеленению и благоустройству территорий.</a:t>
            </a:r>
            <a:endParaRPr lang="ru-RU" sz="1600" b="1" i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07901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897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179512" y="332551"/>
            <a:ext cx="1080119" cy="943055"/>
          </a:xfrm>
          <a:prstGeom prst="rect">
            <a:avLst/>
          </a:prstGeom>
          <a:solidFill>
            <a:srgbClr val="182C7F">
              <a:alpha val="80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sp>
        <p:nvSpPr>
          <p:cNvPr id="6" name="TextBox 5"/>
          <p:cNvSpPr txBox="1"/>
          <p:nvPr/>
        </p:nvSpPr>
        <p:spPr>
          <a:xfrm>
            <a:off x="1080119" y="853615"/>
            <a:ext cx="39844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Помните, что то, что не сделали вы, никто не сделает. Каждый должен делать свое дело. Каждый за свой клочок земли, за свой кусочек работы отвечает и должен это делать. Это – главное.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9650" y="77389"/>
            <a:ext cx="84262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chemeClr val="bg1"/>
                </a:solidFill>
              </a:rPr>
              <a:t>“</a:t>
            </a:r>
            <a:endParaRPr lang="ru-RU" sz="16000" b="1" i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4704557" y="2051243"/>
            <a:ext cx="10195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chemeClr val="bg1"/>
                </a:solidFill>
              </a:rPr>
              <a:t>“</a:t>
            </a:r>
            <a:endParaRPr lang="ru-RU" sz="16000" b="1" i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8346559" y="3954720"/>
            <a:ext cx="296762" cy="129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092448" y="4208770"/>
            <a:ext cx="40441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Президент Республики Беларусь </a:t>
            </a:r>
            <a:r>
              <a:rPr lang="ru-RU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А.Г.Лукашенко</a:t>
            </a:r>
            <a: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церемония открытия обновленного моста через </a:t>
            </a:r>
            <a:r>
              <a:rPr lang="ru-RU" sz="14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р.Припять</a:t>
            </a:r>
            <a: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6 ноября 2025 г. </a:t>
            </a:r>
            <a:b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1500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5422361" y="7937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2" y="1995686"/>
            <a:ext cx="7981668" cy="103859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>
            <a:off x="1092520" y="-835724"/>
            <a:ext cx="226722" cy="241176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D:\Академия управления\фото1\лого академии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51624" y="2224862"/>
            <a:ext cx="2727398" cy="56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7828601" y="3538157"/>
            <a:ext cx="226722" cy="241176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74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91881" y="843558"/>
            <a:ext cx="4353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Качество – это одновременно и конечный результат, и путь. </a:t>
            </a:r>
            <a: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</a:t>
            </a:r>
            <a:r>
              <a:rPr lang="ru-RU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наш основной ресурс наряду </a:t>
            </a:r>
            <a: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трудолюбием, интеллектом и дисциплиной, благодаря которым мы живем в независимой стране вопреки беспрецедентному давлению. Тридцать лет – мирных и </a:t>
            </a:r>
            <a: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созидательных.</a:t>
            </a:r>
            <a:endParaRPr lang="ru-RU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51470"/>
            <a:ext cx="84262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chemeClr val="bg1"/>
                </a:solidFill>
              </a:rPr>
              <a:t>“</a:t>
            </a:r>
            <a:endParaRPr lang="ru-RU" sz="16000" b="1" i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8088933" y="1521379"/>
            <a:ext cx="10195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chemeClr val="bg1"/>
                </a:solidFill>
              </a:rPr>
              <a:t>“</a:t>
            </a:r>
            <a:endParaRPr lang="ru-RU" sz="16000" b="1" i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2791" y="4227934"/>
            <a:ext cx="296762" cy="9155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8346559" y="-89169"/>
            <a:ext cx="296762" cy="129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995937" y="3725819"/>
            <a:ext cx="46805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Президент Республики Беларусь </a:t>
            </a:r>
            <a:r>
              <a:rPr lang="ru-RU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А.Г.Лукашенко</a:t>
            </a:r>
            <a: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b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церемония вручения символов Государственного </a:t>
            </a:r>
            <a:b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знака качества, 23 января 2025 г.</a:t>
            </a:r>
          </a:p>
        </p:txBody>
      </p:sp>
      <p:sp>
        <p:nvSpPr>
          <p:cNvPr id="2" name="AutoShape 2" descr="Лукашенко на ВНС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Лукашенко на ВНС фото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050264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" r="137"/>
          <a:stretch/>
        </p:blipFill>
        <p:spPr bwMode="auto">
          <a:xfrm>
            <a:off x="0" y="0"/>
            <a:ext cx="3851920" cy="5146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descr="D:\Академия управления\фото1\фон.jpg" id="11" name="Picture 3"/>
          <p:cNvPicPr>
            <a:picLocks noChangeArrowheads="1" noChangeAspect="1"/>
          </p:cNvPicPr>
          <p:nvPr/>
        </p:nvPicPr>
        <p:blipFill rotWithShape="1">
          <a:blip cstate="screen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5652120" y="0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19871" y="555526"/>
            <a:ext cx="5616625" cy="237626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90173" y="656567"/>
            <a:ext cx="5202307" cy="212365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lang="ru-RU" sz="2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В весеннем республиканском субботнике приняли участие 2 361,1 тыс. человек, </a:t>
            </a:r>
            <a:r>
              <a:rPr b="1" dirty="0" lang="be-BY" smtClean="0" sz="2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за</a:t>
            </a:r>
            <a:r>
              <a:rPr b="1" dirty="0" err="1" lang="ru-RU" smtClean="0" sz="2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работано</a:t>
            </a:r>
            <a:r>
              <a:rPr b="1" dirty="0" lang="ru-RU" smtClean="0" sz="2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dirty="0" lang="ru-RU" sz="2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18 млн 549,4 тыс. белорусских рублей. В осеннем – 2 303,7 тыс. человек, </a:t>
            </a:r>
            <a:r>
              <a:rPr b="1" dirty="0" lang="be-BY" sz="2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за</a:t>
            </a:r>
            <a:r>
              <a:rPr b="1" dirty="0" err="1" lang="ru-RU" sz="2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работано</a:t>
            </a:r>
            <a:r>
              <a:rPr b="1" dirty="0" lang="ru-RU" sz="2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19 668,7 тыс. белорусских рублей.</a:t>
            </a: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1755912" y="4598336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-22257"/>
            <a:ext cx="435169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676456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128181" y="3066625"/>
            <a:ext cx="476429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600"/>
              <a:t>Денежные средства, заработанные в ходе проведения субботников, </a:t>
            </a:r>
            <a:r>
              <a:rPr dirty="0" lang="ru-RU" smtClean="0" sz="1600"/>
              <a:t>направлены  </a:t>
            </a:r>
            <a:br>
              <a:rPr dirty="0" lang="ru-RU" smtClean="0" sz="1600"/>
            </a:br>
            <a:r>
              <a:rPr dirty="0" lang="ru-RU" smtClean="0" sz="1600"/>
              <a:t>на </a:t>
            </a:r>
            <a:r>
              <a:rPr dirty="0" lang="ru-RU" sz="1600"/>
              <a:t>строительство </a:t>
            </a:r>
            <a:r>
              <a:rPr b="1" dirty="0" lang="ru-RU" sz="1600"/>
              <a:t>Национального исторического музея Беларуси</a:t>
            </a:r>
            <a:r>
              <a:rPr dirty="0" lang="ru-RU" sz="1600"/>
              <a:t>, </a:t>
            </a:r>
            <a:r>
              <a:rPr dirty="0" lang="ru-RU" smtClean="0" sz="1600"/>
              <a:t>кроме этого </a:t>
            </a:r>
            <a:r>
              <a:rPr b="1" dirty="0" lang="ru-RU" smtClean="0" sz="1600"/>
              <a:t>50</a:t>
            </a:r>
            <a:r>
              <a:rPr b="1" dirty="0" lang="ru-RU" sz="1600"/>
              <a:t>% средств </a:t>
            </a:r>
            <a:r>
              <a:rPr dirty="0" lang="ru-RU" sz="1600"/>
              <a:t>от осеннего </a:t>
            </a:r>
            <a:r>
              <a:rPr dirty="0" lang="ru-RU" smtClean="0" sz="1600"/>
              <a:t>субботника остались </a:t>
            </a:r>
            <a:r>
              <a:rPr b="1" dirty="0" lang="ru-RU" smtClean="0" sz="1600"/>
              <a:t>в распоряжении облисполкомов и Минского горисполкома </a:t>
            </a:r>
            <a:br>
              <a:rPr b="1" dirty="0" lang="ru-RU" smtClean="0" sz="1600"/>
            </a:br>
            <a:r>
              <a:rPr dirty="0" lang="ru-RU" smtClean="0" sz="1600"/>
              <a:t>с возможностью  целевого финансирования </a:t>
            </a:r>
            <a:r>
              <a:rPr dirty="0" lang="ru-RU" sz="1600"/>
              <a:t>значимых объектов в регионах страны.</a:t>
            </a:r>
          </a:p>
        </p:txBody>
      </p:sp>
    </p:spTree>
    <p:extLst>
      <p:ext uri="{BB962C8B-B14F-4D97-AF65-F5344CB8AC3E}">
        <p14:creationId xmlns:p14="http://schemas.microsoft.com/office/powerpoint/2010/main" val="166352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-13752" y="0"/>
            <a:ext cx="313184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596207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380312" y="7987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7737" y="938140"/>
            <a:ext cx="289633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</a:rPr>
              <a:t>ПО ИТОГАМ РАБОТЫ ЗА </a:t>
            </a:r>
            <a:br>
              <a:rPr lang="ru-RU" sz="2600" b="1" dirty="0">
                <a:solidFill>
                  <a:schemeClr val="bg1"/>
                </a:solidFill>
              </a:rPr>
            </a:br>
            <a:r>
              <a:rPr lang="ru-RU" sz="2600" b="1" dirty="0">
                <a:solidFill>
                  <a:schemeClr val="bg1"/>
                </a:solidFill>
              </a:rPr>
              <a:t>9 МЕСЯЦЕВ 2025 ГОДА </a:t>
            </a:r>
            <a:r>
              <a:rPr lang="ru-RU" sz="2600" b="1" dirty="0" smtClean="0">
                <a:solidFill>
                  <a:schemeClr val="bg1"/>
                </a:solidFill>
              </a:rPr>
              <a:t>МИНИСТЕРСТВОМ </a:t>
            </a:r>
            <a:r>
              <a:rPr lang="ru-RU" sz="2600" b="1" dirty="0" smtClean="0">
                <a:solidFill>
                  <a:schemeClr val="bg1"/>
                </a:solidFill>
              </a:rPr>
              <a:t>ЖКХ </a:t>
            </a:r>
            <a:r>
              <a:rPr lang="ru-RU" sz="2600" b="1" dirty="0">
                <a:solidFill>
                  <a:schemeClr val="bg1"/>
                </a:solidFill>
              </a:rPr>
              <a:t>ВЫПОЛНЕНЫ СЛЕДУЮЩИЕ МЕРОПРИЯТИЯ</a:t>
            </a:r>
            <a:endParaRPr lang="ru-RU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915566"/>
            <a:ext cx="43052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ремонт </a:t>
            </a:r>
            <a:r>
              <a:rPr lang="ru-RU" sz="1600" b="1" dirty="0"/>
              <a:t>11 012,6 тыс. кв. м </a:t>
            </a:r>
            <a:r>
              <a:rPr lang="ru-RU" sz="1600" dirty="0"/>
              <a:t>улично-дорожной </a:t>
            </a:r>
            <a:r>
              <a:rPr lang="ru-RU" sz="1600" dirty="0" smtClean="0"/>
              <a:t>сети (план выполнен на 112%)</a:t>
            </a:r>
            <a:endParaRPr lang="ru-RU" sz="1600" dirty="0"/>
          </a:p>
          <a:p>
            <a:endParaRPr lang="ru-RU" sz="1600" dirty="0"/>
          </a:p>
          <a:p>
            <a:r>
              <a:rPr lang="ru-RU" sz="1600" dirty="0"/>
              <a:t>устройство </a:t>
            </a:r>
            <a:r>
              <a:rPr lang="ru-RU" sz="1600" b="1" dirty="0"/>
              <a:t>291,8 тыс. кв. м </a:t>
            </a:r>
            <a:r>
              <a:rPr lang="ru-RU" sz="1600" dirty="0"/>
              <a:t>тротуаров, пешеходных и велосипедных дорожек (план выполнен более, чем в 2 раза)</a:t>
            </a:r>
          </a:p>
          <a:p>
            <a:endParaRPr lang="ru-RU" sz="1600" dirty="0"/>
          </a:p>
          <a:p>
            <a:r>
              <a:rPr lang="ru-RU" sz="1600" dirty="0"/>
              <a:t>обустройство и ремонт </a:t>
            </a:r>
            <a:r>
              <a:rPr lang="ru-RU" sz="1600" b="1" dirty="0"/>
              <a:t>313</a:t>
            </a:r>
            <a:r>
              <a:rPr lang="ru-RU" sz="1600" dirty="0"/>
              <a:t> автомобильных и велосипедных парковок и стоянок (план выполнен на 134%)</a:t>
            </a:r>
          </a:p>
          <a:p>
            <a:endParaRPr lang="ru-RU" sz="1600" dirty="0"/>
          </a:p>
          <a:p>
            <a:r>
              <a:rPr lang="ru-RU" sz="1600" dirty="0"/>
              <a:t>установка </a:t>
            </a:r>
            <a:r>
              <a:rPr lang="ru-RU" sz="1600" b="1" dirty="0"/>
              <a:t>8 010 </a:t>
            </a:r>
            <a:r>
              <a:rPr lang="ru-RU" sz="1600" dirty="0"/>
              <a:t>малых архитектурных форм (план выполнен на 170%) и ремонт </a:t>
            </a:r>
            <a:r>
              <a:rPr lang="ru-RU" sz="1600" b="1" dirty="0"/>
              <a:t>20 378 </a:t>
            </a:r>
            <a:r>
              <a:rPr lang="ru-RU" sz="1600" dirty="0"/>
              <a:t>малых архитектурных форм (план выполнен</a:t>
            </a:r>
            <a:br>
              <a:rPr lang="ru-RU" sz="1600" dirty="0"/>
            </a:br>
            <a:r>
              <a:rPr lang="ru-RU" sz="1600" dirty="0"/>
              <a:t>на 124%) и др.</a:t>
            </a:r>
          </a:p>
        </p:txBody>
      </p:sp>
      <p:pic>
        <p:nvPicPr>
          <p:cNvPr id="2050" name="Picture 2" descr="D:\Академия управления\2025\ПЯТИЛЕТКА КАЧЕСТВА – ИТОГИ ГОДА БЛАГОУСТРОЙСТВА\пикт\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227" y="707529"/>
            <a:ext cx="865124" cy="87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Академия управления\2025\ПЯТИЛЕТКА КАЧЕСТВА – ИТОГИ ГОДА БЛАГОУСТРОЙСТВА\пикт\i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227" y="3651869"/>
            <a:ext cx="828069" cy="803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Академия управления\2025\ПЯТИЛЕТКА КАЧЕСТВА – ИТОГИ ГОДА БЛАГОУСТРОЙСТВА\пикт\LEraMnbDVRQo65XVhJr40UdR897617o1_norm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698" y="2519900"/>
            <a:ext cx="1939583" cy="107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:\Академия управления\2025\ПЯТИЛЕТКА КАЧЕСТВА – ИТОГИ ГОДА БЛАГОУСТРОЙСТВА\пикт\Пиктограмма_ремонт_тротуара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586171"/>
            <a:ext cx="813931" cy="944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42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5400000">
            <a:off x="385697" y="4342352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21216" y="483518"/>
            <a:ext cx="8208912" cy="146951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6" name="TextBox 5"/>
          <p:cNvSpPr txBox="1"/>
          <p:nvPr/>
        </p:nvSpPr>
        <p:spPr>
          <a:xfrm>
            <a:off x="792500" y="709734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январь-октябрь 2025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в Беларуси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снесено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4 516 пустующих жилых домов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 хозяйственный оборот в результате этих мероприятий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вовлечено 989 га земли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466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375506"/>
            <a:ext cx="5544616" cy="2052228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83568" y="580786"/>
            <a:ext cx="55446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Всего в стране насчитывается 85 объектов </a:t>
            </a:r>
            <a:b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сортировки отходов и извлечения вторичных материальных ресурсов, позволяющих обрабатывать порядка 1,5 млн т отходов (около 40% от общего объема).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34078" y="2813903"/>
            <a:ext cx="32403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/>
              <a:t>За 9 месяцев 2025 года МЖКХ </a:t>
            </a:r>
            <a:r>
              <a:rPr lang="ru-RU" sz="1600" b="1" i="1" dirty="0"/>
              <a:t>установлено 4 217 контейнерных </a:t>
            </a:r>
            <a:r>
              <a:rPr lang="ru-RU" sz="1600" b="1" i="1" dirty="0" smtClean="0"/>
              <a:t>площадок</a:t>
            </a:r>
            <a:r>
              <a:rPr lang="ru-RU" sz="1600" i="1" dirty="0" smtClean="0"/>
              <a:t>,  </a:t>
            </a:r>
            <a:r>
              <a:rPr lang="ru-RU" sz="1600" i="1" dirty="0"/>
              <a:t>также установлено, отремонтировано </a:t>
            </a:r>
            <a:r>
              <a:rPr lang="ru-RU" sz="1600" b="1" i="1" dirty="0"/>
              <a:t>25 944 </a:t>
            </a:r>
            <a:r>
              <a:rPr lang="ru-RU" sz="1600" i="1" dirty="0"/>
              <a:t>контейнеров для сбора коммунальных отходов </a:t>
            </a:r>
            <a:endParaRPr lang="ru-RU" sz="1600" b="1" dirty="0"/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07901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D:\Академия управления\2025\ПЯТИЛЕТКА КАЧЕСТВА – ИТОГИ ГОДА БЛАГОУСТРОЙСТВА\пикт\мусор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34464"/>
            <a:ext cx="1238542" cy="1238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283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5400000">
            <a:off x="385697" y="4342352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21216" y="339502"/>
            <a:ext cx="8208912" cy="136815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6" name="TextBox 5"/>
          <p:cNvSpPr txBox="1"/>
          <p:nvPr/>
        </p:nvSpPr>
        <p:spPr>
          <a:xfrm>
            <a:off x="792500" y="483518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ОХВАТ НАСЕЛЕНИЯ УСЛУГОЙ ПО ОБРАЩЕНИЮ С ТВЕРДЫМИ КОММУНАЛЬНЫМИ ОТХОДАМИ СОСТАВЛЯЕТ 100%. БОЛЕЕ 85% БЕЛОРУСОВ ИМЕЮТ УСЛОВИЯ ДЛЯ РАЗДЕЛЬНОГО СБОРА ОТХОДОВ.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19672" y="1810524"/>
            <a:ext cx="71287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Благодаря развитию инфраструктуры удалось существенно нарастить объем сбора пригодных для повторного использования ресурсов. К примеру, </a:t>
            </a:r>
            <a:r>
              <a:rPr lang="ru-RU" sz="1400" b="1" i="1" dirty="0"/>
              <a:t>отходов пластика – более чем в 4 раза, стекла – более чем в 3, шин – в 2,6 раза.</a:t>
            </a:r>
            <a:endParaRPr lang="ru-RU" sz="1400" b="1" dirty="0"/>
          </a:p>
        </p:txBody>
      </p:sp>
      <p:pic>
        <p:nvPicPr>
          <p:cNvPr id="4098" name="Picture 2" descr="D:\Академия управления\2025\ПЯТИЛЕТКА КАЧЕСТВА – ИТОГИ ГОДА БЛАГОУСТРОЙСТВА\пикт\maxresdefaul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87" y="1810524"/>
            <a:ext cx="829085" cy="875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454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796136" y="793575"/>
            <a:ext cx="2742064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Республика Беларусь входит в первую десятку лесных государств Европы: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40,3% ТЕРРИТОРИИ НАШЕЙ СТРАНЫ ПОКРЫТО ЛЕСОМ.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99992" y="2813902"/>
            <a:ext cx="46085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Общая площадь лесов:</a:t>
            </a:r>
            <a:r>
              <a:rPr lang="ru-RU" sz="1600" dirty="0"/>
              <a:t> </a:t>
            </a:r>
            <a:r>
              <a:rPr lang="ru-RU" sz="1600" dirty="0" smtClean="0"/>
              <a:t>9,7 </a:t>
            </a:r>
            <a:r>
              <a:rPr lang="ru-RU" sz="1600" dirty="0"/>
              <a:t>млн га </a:t>
            </a:r>
            <a:br>
              <a:rPr lang="ru-RU" sz="1600" dirty="0"/>
            </a:br>
            <a:r>
              <a:rPr lang="ru-RU" sz="1600" b="1" dirty="0" smtClean="0"/>
              <a:t>Особо </a:t>
            </a:r>
            <a:r>
              <a:rPr lang="ru-RU" sz="1600" b="1" dirty="0"/>
              <a:t>охраняемые природные территории:</a:t>
            </a:r>
            <a:r>
              <a:rPr lang="ru-RU" sz="1600" dirty="0"/>
              <a:t> </a:t>
            </a:r>
            <a:br>
              <a:rPr lang="ru-RU" sz="1600" dirty="0"/>
            </a:br>
            <a:r>
              <a:rPr lang="ru-RU" sz="1600" dirty="0" smtClean="0"/>
              <a:t>почти 2 млн га </a:t>
            </a:r>
            <a:r>
              <a:rPr lang="ru-RU" sz="1600" dirty="0"/>
              <a:t>(16% от всех лесов</a:t>
            </a:r>
            <a:r>
              <a:rPr lang="ru-RU" sz="1600" dirty="0" smtClean="0"/>
              <a:t>): </a:t>
            </a:r>
            <a:br>
              <a:rPr lang="ru-RU" sz="1600" dirty="0" smtClean="0"/>
            </a:br>
            <a:r>
              <a:rPr lang="ru-RU" sz="1600" dirty="0" smtClean="0"/>
              <a:t>4 национальных парка, 1 заповедник,</a:t>
            </a:r>
            <a:br>
              <a:rPr lang="ru-RU" sz="1600" dirty="0" smtClean="0"/>
            </a:br>
            <a:r>
              <a:rPr lang="ru-RU" sz="1600" dirty="0" smtClean="0"/>
              <a:t>37</a:t>
            </a:r>
            <a:r>
              <a:rPr lang="en-US" sz="1600" dirty="0" smtClean="0"/>
              <a:t>6</a:t>
            </a:r>
            <a:r>
              <a:rPr lang="ru-RU" sz="1600" dirty="0" smtClean="0"/>
              <a:t> заказников и 9</a:t>
            </a:r>
            <a:r>
              <a:rPr lang="en-US" sz="1600" dirty="0" smtClean="0"/>
              <a:t>69</a:t>
            </a:r>
            <a:r>
              <a:rPr lang="ru-RU" sz="1600" dirty="0" smtClean="0"/>
              <a:t> памятника природы.</a:t>
            </a:r>
            <a:endParaRPr lang="ru-RU" sz="1600" dirty="0"/>
          </a:p>
          <a:p>
            <a:r>
              <a:rPr lang="ru-RU" sz="1600" b="1" dirty="0"/>
              <a:t>Преобладающие </a:t>
            </a:r>
            <a:r>
              <a:rPr lang="ru-RU" sz="1600" b="1" dirty="0" smtClean="0"/>
              <a:t>хвойные</a:t>
            </a:r>
            <a:r>
              <a:rPr lang="en-US" sz="1600" b="1" dirty="0" smtClean="0"/>
              <a:t> </a:t>
            </a:r>
            <a:r>
              <a:rPr lang="ru-RU" sz="1600" b="1" dirty="0" smtClean="0"/>
              <a:t>породы</a:t>
            </a:r>
            <a:r>
              <a:rPr lang="en-US" sz="1600" b="1" dirty="0" smtClean="0"/>
              <a:t> </a:t>
            </a:r>
            <a:r>
              <a:rPr lang="en-US" sz="1600" b="1" dirty="0" smtClean="0"/>
              <a:t>-</a:t>
            </a:r>
            <a:r>
              <a:rPr lang="ru-RU" sz="1600" b="1" dirty="0" smtClean="0"/>
              <a:t> 57</a:t>
            </a:r>
            <a:r>
              <a:rPr lang="ru-RU" sz="1600" b="1" dirty="0" smtClean="0"/>
              <a:t>%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-46195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260336" y="2899576"/>
            <a:ext cx="144016" cy="14401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60336" y="3147814"/>
            <a:ext cx="144016" cy="14401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60336" y="4135208"/>
            <a:ext cx="144016" cy="14401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5491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 rot="5400000">
            <a:off x="8596207" y="4310650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388424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211960" y="671522"/>
            <a:ext cx="46805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182C7F"/>
                </a:solidFill>
              </a:rPr>
              <a:t>В РАМКАХ РЕСПУБЛИКАНСКОЙ АКЦИИ «ДАЙ ЛЕСУ НОВАЕ ЖЫЦЦЁ!», ПРИУРОЧЕННОЙ К ГОДУ БЛАГОУСТРОЙСТВА, ПРИНЯЛИ УЧАСТИЕ БОЛЕЕ 113 ТЫС. ЧЕЛОВЕК.</a:t>
            </a:r>
          </a:p>
          <a:p>
            <a:endParaRPr lang="ru-RU" sz="2200" b="1" dirty="0">
              <a:solidFill>
                <a:srgbClr val="182C7F"/>
              </a:solidFill>
            </a:endParaRPr>
          </a:p>
          <a:p>
            <a:r>
              <a:rPr lang="ru-RU" sz="2200" b="1" i="1" dirty="0">
                <a:solidFill>
                  <a:srgbClr val="182C7F"/>
                </a:solidFill>
              </a:rPr>
              <a:t>Совместными усилиями за время проведения акции было высажено примерно 45 млн деревьев, создано около 7 тыс. га лесных культур.</a:t>
            </a:r>
          </a:p>
        </p:txBody>
      </p:sp>
    </p:spTree>
    <p:extLst>
      <p:ext uri="{BB962C8B-B14F-4D97-AF65-F5344CB8AC3E}">
        <p14:creationId xmlns:p14="http://schemas.microsoft.com/office/powerpoint/2010/main" val="799770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6087</TotalTime>
  <Words>860</Words>
  <Application>Microsoft Office PowerPoint</Application>
  <PresentationFormat>Экран (16:9)</PresentationFormat>
  <Paragraphs>60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Карпухина Ирина Алексеевна</cp:lastModifiedBy>
  <cp:revision>354</cp:revision>
  <dcterms:created xsi:type="dcterms:W3CDTF">2024-07-24T10:48:12Z</dcterms:created>
  <dcterms:modified xsi:type="dcterms:W3CDTF">2025-12-01T10:43:34Z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919075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