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77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73" r:id="rId11"/>
    <p:sldId id="369" r:id="rId12"/>
    <p:sldId id="370" r:id="rId13"/>
    <p:sldId id="376" r:id="rId14"/>
    <p:sldId id="371" r:id="rId15"/>
    <p:sldId id="347" r:id="rId16"/>
    <p:sldId id="344" r:id="rId17"/>
    <p:sldId id="37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0A0A7C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3" d="100"/>
          <a:sy n="143" d="100"/>
        </p:scale>
        <p:origin x="68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6C38-5CC6-4E5F-B480-43626F6B2B19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689E-BF25-459B-AC17-D0F562D79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DA689E-BF25-459B-AC17-D0F562D79EC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141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4" Target="../media/image2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:\Академия управления\2025\ЗДОРОВАЯ НАЦИЯ\info_map_2_1x.jpg.jpg" id="9241" name="Picture 25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" r="164"/>
          <a:stretch/>
        </p:blipFill>
        <p:spPr bwMode="auto">
          <a:xfrm>
            <a:off x="-61052" y="-2"/>
            <a:ext cx="4128995" cy="5146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D:\Академия управления\фото1\фон.jpg" id="12" name="Picture 3"/>
          <p:cNvPicPr>
            <a:picLocks noChangeArrowheads="1" noChangeAspect="1"/>
          </p:cNvPicPr>
          <p:nvPr/>
        </p:nvPicPr>
        <p:blipFill rotWithShape="1">
          <a:blip cstate="screen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491880" y="630458"/>
            <a:ext cx="5245364" cy="22293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16607" y="937206"/>
            <a:ext cx="4412166" cy="161582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1" baseline="0" cap="none" dirty="0" i="0" kern="1200" kumimoji="0" lang="ru-RU" noProof="0" normalizeH="0" spc="0" strike="noStrike" sz="33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ЗДОРОВАЯ НАЦИЯ </a:t>
            </a:r>
            <a:br>
              <a:rPr b="1" baseline="0" cap="none" dirty="0" i="0" kern="1200" kumimoji="0" lang="ru-RU" noProof="0" normalizeH="0" spc="0" strike="noStrike" sz="33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b="1" baseline="0" cap="none" dirty="0" i="0" kern="1200" kumimoji="0" lang="ru-RU" noProof="0" normalizeH="0" spc="0" strike="noStrike" sz="33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КАК ОСНОВА РАЗВИТИЯ БЕЛАРУСИ</a:t>
            </a:r>
            <a:endParaRPr b="0" baseline="0" cap="none" dirty="0" i="0" kern="1200" kumimoji="0" lang="ru-RU" noProof="0" normalizeH="0" spc="0" strike="noStrike" sz="3300" u="none">
              <a:ln>
                <a:noFill/>
              </a:ln>
              <a:solidFill>
                <a:prstClr val="white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07904" y="884226"/>
            <a:ext cx="180020" cy="1759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306723" y="4211245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75956" y="2931790"/>
            <a:ext cx="4500500" cy="115416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Единый день </a:t>
            </a:r>
            <a:b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информирования населения </a:t>
            </a:r>
            <a:b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b="0" baseline="0" cap="none" dirty="0" i="0" kern="1200" kumimoji="0" lang="ru-RU" noProof="0" normalizeH="0" spc="0" strike="noStrike" sz="2300" u="none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27934" y="4484362"/>
            <a:ext cx="1277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0" baseline="0" cap="none" dirty="0" i="0" kern="1200" kumimoji="0" lang="ru-RU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май 2025 г.</a:t>
            </a:r>
          </a:p>
        </p:txBody>
      </p:sp>
      <p:sp>
        <p:nvSpPr>
          <p:cNvPr descr="https://ideogram.ai/assets/image/lossless/response/t0-kKT0YSdCJUytyDw5V7g" id="4" name="AutoShape 2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ideogram.ai/assets/image/lossless/response/t0-kKT0YSdCJUytyDw5V7g" id="5" name="AutoShape 4"/>
          <p:cNvSpPr>
            <a:spLocks noChangeArrowheads="1" noChangeAspect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ideogram.ai/assets/image/lossless/response/t0-kKT0YSdCJUytyDw5V7g" id="6" name="AutoShape 6"/>
          <p:cNvSpPr>
            <a:spLocks noChangeArrowheads="1" noChangeAspect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ideogram.ai/assets/image/lossless/response/t0-kKT0YSdCJUytyDw5V7g" id="7" name="AutoShape 8"/>
          <p:cNvSpPr>
            <a:spLocks noChangeArrowheads="1" noChangeAspect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Бежим вместе! Минский полумарафон 2023 года пройдёт 10 сентября" id="8" name="AutoShape 4"/>
          <p:cNvSpPr>
            <a:spLocks noChangeArrowheads="1" noChangeAspect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9" name="AutoShape 6"/>
          <p:cNvSpPr>
            <a:spLocks noChangeArrowheads="1" noChangeAspect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0" name="AutoShape 8"/>
          <p:cNvSpPr>
            <a:spLocks noChangeArrowheads="1" noChangeAspect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1" name="AutoShape 10"/>
          <p:cNvSpPr>
            <a:spLocks noChangeArrowheads="1" noChangeAspect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3" name="AutoShape 12"/>
          <p:cNvSpPr>
            <a:spLocks noChangeArrowheads="1" noChangeAspect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4" name="AutoShape 14"/>
          <p:cNvSpPr>
            <a:spLocks noChangeArrowheads="1" noChangeAspect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5" name="AutoShape 16"/>
          <p:cNvSpPr>
            <a:spLocks noChangeArrowheads="1" noChangeAspect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6" name="AutoShape 18"/>
          <p:cNvSpPr>
            <a:spLocks noChangeArrowheads="1" noChangeAspect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7" name="AutoShape 20"/>
          <p:cNvSpPr>
            <a:spLocks noChangeArrowheads="1" noChangeAspect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8" name="AutoShape 22"/>
          <p:cNvSpPr>
            <a:spLocks noChangeArrowheads="1" noChangeAspect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9" name="AutoShape 24"/>
          <p:cNvSpPr>
            <a:spLocks noChangeArrowheads="1" noChangeAspect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883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1560" y="411510"/>
            <a:ext cx="4415801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3108" y="658765"/>
            <a:ext cx="388692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ОБЩЕРЕСПУБЛИКАНСКАЯ АКЦИЯ «ДАЙ ЛЕСУ НОВАЕ ЖЫЦЦЁ»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начало которой было положено в 2024 году Президентом Республики Беларусь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А.Г.Лукашенко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уже второй год объединяет всех неравнодушных граждан, помогающих лесхозам восстановить белорусские леса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2581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50221" y="3291830"/>
            <a:ext cx="3886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2025 году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восстановлено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более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24 тыс. га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лесных насаждений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высажено 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около 40 млн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саженцев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3723878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43608" y="422956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43608" y="3705001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73108" y="3147814"/>
            <a:ext cx="374290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220072" y="3579862"/>
            <a:ext cx="3779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В текущем году мероприятие проходило под эгидой Года благоустройства и </a:t>
            </a:r>
            <a:b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80-летия Победы советского народа </a:t>
            </a:r>
            <a:b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в Великой Отечественной войне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32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2251319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96681" y="339502"/>
            <a:ext cx="854732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МИРОВОМ РЕЙТИНГЕ ПО ИНДЕКСУ ЭКОЛОГИЧЕСКОЙ ЭФФЕКТИВНОСТИ </a:t>
            </a:r>
            <a:b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(EPI, ENVIRONMENTAL PERFORMANCE INDEX) </a:t>
            </a:r>
            <a:b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 поднялась на </a:t>
            </a: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32-е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место из </a:t>
            </a:r>
            <a:r>
              <a:rPr lang="ru-RU" sz="2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стран мира (2024 год)</a:t>
            </a:r>
          </a:p>
        </p:txBody>
      </p:sp>
    </p:spTree>
    <p:extLst>
      <p:ext uri="{BB962C8B-B14F-4D97-AF65-F5344CB8AC3E}">
        <p14:creationId xmlns:p14="http://schemas.microsoft.com/office/powerpoint/2010/main" val="3853417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9844" y="-164554"/>
            <a:ext cx="9144000" cy="530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768840" y="339502"/>
            <a:ext cx="315994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ВОДНЫЕ РЕСУРСЫ БЕЛАРУСИ</a:t>
            </a:r>
          </a:p>
          <a:p>
            <a:b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Насчитывается свыше 20 тыс. водотоков и 10 тыс. озер,</a:t>
            </a:r>
            <a:b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тыс. прудов</a:t>
            </a:r>
            <a:b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87 водохранилищ. 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площадь водных объектов – 4,6 тыс. км² (2,2% территории). Запасы воды – 61,2 млрд м³ (подземные – 2,3 млрд м³, поверхностные – 58,9 млрд м³).</a:t>
            </a:r>
            <a:b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Используется незначительная их часть.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984596"/>
            <a:ext cx="5034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соответствует среднеевропейскому уровню</a:t>
            </a:r>
          </a:p>
        </p:txBody>
      </p:sp>
    </p:spTree>
    <p:extLst>
      <p:ext uri="{BB962C8B-B14F-4D97-AF65-F5344CB8AC3E}">
        <p14:creationId xmlns:p14="http://schemas.microsoft.com/office/powerpoint/2010/main" val="2906453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15616" y="829822"/>
            <a:ext cx="707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Обеспечить мегаполис почти в два миллиона человек артезианской водой – это величайший подвиг нашего поколения. Мало кто, да вообще я не знаю таких государств, которые бы с заботой о людях подошли к этому вопросу... Это большое дело.</a:t>
            </a:r>
            <a:endParaRPr kumimoji="0" lang="ru-RU" sz="2500" b="1" i="1" u="none" strike="noStrike" kern="1200" cap="none" spc="0" normalizeH="0" baseline="0" noProof="0" dirty="0">
              <a:ln>
                <a:noFill/>
              </a:ln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-236562"/>
            <a:ext cx="8426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endParaRPr kumimoji="0" lang="ru-RU" sz="16000" b="1" i="1" u="none" strike="noStrike" kern="1200" cap="none" spc="0" normalizeH="0" baseline="0" noProof="0" dirty="0">
              <a:ln>
                <a:noFill/>
              </a:ln>
              <a:solidFill>
                <a:srgbClr val="182C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7837145" y="1851670"/>
            <a:ext cx="1019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endParaRPr kumimoji="0" lang="ru-RU" sz="16000" b="1" i="1" u="none" strike="noStrike" kern="1200" cap="none" spc="0" normalizeH="0" baseline="0" noProof="0" dirty="0">
              <a:ln>
                <a:noFill/>
              </a:ln>
              <a:solidFill>
                <a:srgbClr val="182C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0264" y="3846155"/>
            <a:ext cx="64360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Президент Республики Беларусь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А.Г.Лукашенко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Участие в торжественном пуске артезианской воды из подземных источников для обеспечения водоснабжения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г.Минска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 января 2025 г.</a:t>
            </a:r>
          </a:p>
        </p:txBody>
      </p:sp>
    </p:spTree>
    <p:extLst>
      <p:ext uri="{BB962C8B-B14F-4D97-AF65-F5344CB8AC3E}">
        <p14:creationId xmlns:p14="http://schemas.microsoft.com/office/powerpoint/2010/main" val="3850157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2251319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9552" y="339502"/>
            <a:ext cx="5055439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КАЧЕСТВЕННОЙ ПИТЬЕВОЙ ВОДОЙ В БЕЛАРУСИ</a:t>
            </a:r>
            <a:endParaRPr lang="ru-RU" sz="2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8464" y="1142324"/>
            <a:ext cx="527369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2016 года реализованы масштабные проекты по улучшению водоснабжения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Построено 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1 432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станции обезжелезивания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Пробурено 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71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скважина</a:t>
            </a:r>
          </a:p>
          <a:p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населенный пункт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переподключен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централизованным системам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4449" y="210832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4449" y="246392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94449" y="278777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7482" y="3507854"/>
            <a:ext cx="2026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2024 ГОДА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9715" y="3874283"/>
            <a:ext cx="348822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bg1"/>
                </a:solidFill>
              </a:rPr>
              <a:t>99,2%</a:t>
            </a:r>
            <a:r>
              <a:rPr lang="ru-RU" dirty="0">
                <a:solidFill>
                  <a:schemeClr val="bg1"/>
                </a:solidFill>
              </a:rPr>
              <a:t> населения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(8,4 млн человек) обеспечены качественной питьевой водой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098082" y="3507854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 НА 2025 ГОД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10315" y="3942971"/>
            <a:ext cx="48541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Строительство дополнительных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станций обезжелезивания (преимущественно в малых населенных пунктах)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9715" y="3435846"/>
            <a:ext cx="8134119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923928" y="3435846"/>
            <a:ext cx="0" cy="136815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72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4191" y="3192527"/>
            <a:ext cx="2664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жителей старше 16 лет оценивают здоровье как хорошее или удовлетворительное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2649855"/>
            <a:ext cx="14702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93,5%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363838"/>
            <a:ext cx="13420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93,8%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36621" y="3363838"/>
            <a:ext cx="13420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93,3%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386" y="684854"/>
            <a:ext cx="7974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САМООЦЕНКА ЗДОРОВЬЯ БЕЛОРУСАМИ (2025 г.)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4023" y="1172132"/>
            <a:ext cx="5352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данным </a:t>
            </a:r>
            <a:r>
              <a:rPr lang="ru-RU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Белстата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 Всемирному дню здоровья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5813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440960"/>
            <a:ext cx="360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0A0A7C"/>
                </a:solidFill>
              </a:rPr>
              <a:t>Здоровье нации – </a:t>
            </a:r>
            <a:br>
              <a:rPr lang="ru-RU" sz="2400" b="1" i="1" dirty="0">
                <a:solidFill>
                  <a:srgbClr val="0A0A7C"/>
                </a:solidFill>
              </a:rPr>
            </a:br>
            <a:r>
              <a:rPr lang="ru-RU" sz="2400" b="1" i="1" dirty="0">
                <a:solidFill>
                  <a:srgbClr val="0A0A7C"/>
                </a:solidFill>
              </a:rPr>
              <a:t>это забота не только медиков, но и каждого из нас. Без физической активности, занятий спортом не будет здоровых детей, людей, здоровой нации в целом.</a:t>
            </a:r>
            <a:endParaRPr lang="ru-RU" sz="2200" b="1" i="1" kern="700" spc="-100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037" y="-308570"/>
            <a:ext cx="842621" cy="119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4422073" y="2854946"/>
            <a:ext cx="1121528" cy="131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4847" y="3849891"/>
            <a:ext cx="43892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endParaRPr lang="ru-RU" sz="1400" i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94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697508"/>
            <a:ext cx="7981668" cy="88142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624" y="855358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828601" y="3281661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014192" y="2715765"/>
            <a:ext cx="3798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Статистический обзор ко Всемирному дню здоровья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1548" y="1802608"/>
            <a:ext cx="2472644" cy="2472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375506"/>
            <a:ext cx="7200800" cy="82809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31640" y="558719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МЕДИЦИНСКАЯ СИСТЕМА БЕЛАРУСИ (2024 ГОД)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819118"/>
            <a:ext cx="2664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МЕДИЦИНСКАЯ ИНФРАСТРУКТУРА</a:t>
            </a:r>
          </a:p>
          <a:p>
            <a:r>
              <a:rPr lang="ru-RU" sz="2000" b="1" dirty="0"/>
              <a:t>553</a:t>
            </a:r>
            <a:r>
              <a:rPr lang="ru-RU" sz="1600" dirty="0"/>
              <a:t> больницы</a:t>
            </a:r>
          </a:p>
          <a:p>
            <a:r>
              <a:rPr lang="ru-RU" sz="2000" b="1" dirty="0"/>
              <a:t>1 394</a:t>
            </a:r>
            <a:r>
              <a:rPr lang="ru-RU" sz="1600" dirty="0"/>
              <a:t> поликлиники и амбулатории</a:t>
            </a:r>
          </a:p>
          <a:p>
            <a:r>
              <a:rPr lang="ru-RU" sz="2000" b="1" dirty="0"/>
              <a:t>69 783</a:t>
            </a:r>
            <a:r>
              <a:rPr lang="ru-RU" sz="1600" dirty="0"/>
              <a:t> койки краткосрочного пребывания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2819118"/>
            <a:ext cx="266429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МЕДИЦИНСКИЕ КАДРЫ</a:t>
            </a:r>
            <a:endParaRPr lang="ru-RU" dirty="0"/>
          </a:p>
          <a:p>
            <a:r>
              <a:rPr lang="ru-RU" sz="2000" b="1" dirty="0"/>
              <a:t>41 467</a:t>
            </a:r>
            <a:r>
              <a:rPr lang="ru-RU" sz="1600" dirty="0"/>
              <a:t> практикующих врачей</a:t>
            </a:r>
          </a:p>
          <a:p>
            <a:r>
              <a:rPr lang="ru-RU" sz="2000" b="1" dirty="0"/>
              <a:t>111 448</a:t>
            </a:r>
            <a:r>
              <a:rPr lang="ru-RU" sz="1600" dirty="0"/>
              <a:t> средних медработников</a:t>
            </a:r>
          </a:p>
          <a:p>
            <a:r>
              <a:rPr lang="ru-RU" sz="1200" i="1" dirty="0"/>
              <a:t>Обеспеченность данными категориями работников выше, чем в Швейцарии, Болгарии, Литве, Нидерландах, Австрии и Исландии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08812" y="2809311"/>
            <a:ext cx="21236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ДОСТУПНОСТЬ МЕДИЦИНЫ</a:t>
            </a:r>
            <a:endParaRPr lang="ru-RU" dirty="0"/>
          </a:p>
          <a:p>
            <a:r>
              <a:rPr lang="ru-RU" sz="1600" dirty="0"/>
              <a:t>гражданам обеспечен </a:t>
            </a:r>
            <a:r>
              <a:rPr lang="ru-RU" sz="2000" b="1" dirty="0"/>
              <a:t>100%</a:t>
            </a:r>
            <a:r>
              <a:rPr lang="ru-RU" dirty="0"/>
              <a:t> </a:t>
            </a:r>
            <a:r>
              <a:rPr lang="ru-RU" sz="1600" dirty="0"/>
              <a:t>доступ к </a:t>
            </a:r>
            <a:r>
              <a:rPr lang="ru-RU" sz="1600" dirty="0" err="1"/>
              <a:t>медуслугам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577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1522433"/>
            <a:ext cx="331236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400" dirty="0">
                <a:solidFill>
                  <a:schemeClr val="bg1"/>
                </a:solidFill>
              </a:rPr>
              <a:t>Строительные работы проводятся на </a:t>
            </a:r>
            <a:r>
              <a:rPr lang="ru-RU" sz="2000" b="1" dirty="0">
                <a:solidFill>
                  <a:schemeClr val="bg1"/>
                </a:solidFill>
              </a:rPr>
              <a:t>166</a:t>
            </a:r>
            <a:r>
              <a:rPr lang="ru-RU" sz="1600" dirty="0">
                <a:solidFill>
                  <a:schemeClr val="bg1"/>
                </a:solidFill>
              </a:rPr>
              <a:t> </a:t>
            </a:r>
            <a:r>
              <a:rPr lang="ru-RU" sz="1400" dirty="0">
                <a:solidFill>
                  <a:schemeClr val="bg1"/>
                </a:solidFill>
              </a:rPr>
              <a:t>объектах в рамках Госпрограммы «Здоровье народа и демографическая безопасность»</a:t>
            </a: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КЛЮЧЕВЫЕ ПРОЕКТЫ: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solidFill>
                  <a:schemeClr val="bg1"/>
                </a:solidFill>
              </a:rPr>
              <a:t>Реконструкция </a:t>
            </a:r>
            <a:r>
              <a:rPr lang="ru-RU" sz="1600" b="1" dirty="0">
                <a:solidFill>
                  <a:schemeClr val="bg1"/>
                </a:solidFill>
              </a:rPr>
              <a:t>РНПЦ детской онкологии, иммунологии и гематологии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>
                <a:solidFill>
                  <a:schemeClr val="bg1"/>
                </a:solidFill>
              </a:rPr>
              <a:t>Реконструкция </a:t>
            </a:r>
            <a:r>
              <a:rPr lang="ru-RU" sz="1600" b="1" dirty="0">
                <a:solidFill>
                  <a:schemeClr val="bg1"/>
                </a:solidFill>
              </a:rPr>
              <a:t>Республиканской клинической больницы медицинской реабилитации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solidFill>
                  <a:schemeClr val="bg1"/>
                </a:solidFill>
              </a:rPr>
              <a:t>Обновление медучреждений в </a:t>
            </a:r>
            <a:r>
              <a:rPr lang="ru-RU" sz="1600" b="1" dirty="0">
                <a:solidFill>
                  <a:schemeClr val="bg1"/>
                </a:solidFill>
              </a:rPr>
              <a:t>Брестской, Витебской и Гродненской областях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349771"/>
            <a:ext cx="33123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МОДЕРНИЗАЦИЯ МЕДИЦИНСКОЙ ИНФРАСТРУКТУРЫ</a:t>
            </a:r>
          </a:p>
          <a:p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(2025 ГОД)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73228" y="2785293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90666" y="3723878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90666" y="4361681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47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9844" y="483517"/>
            <a:ext cx="4879876" cy="1179303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7939" y="2746306"/>
            <a:ext cx="417646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2025 год запланировано </a:t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оснащение учреждений здравоохранения еще </a:t>
            </a:r>
          </a:p>
          <a:p>
            <a:r>
              <a:rPr lang="ru-RU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114 единицами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высокотехнологичного медицинского оборудования.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48312" y="693325"/>
            <a:ext cx="3456385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chemeClr val="bg1"/>
                </a:solidFill>
              </a:rPr>
              <a:t>НА СЕГОДНЯШНИЙ ДЕНЬ ПАРК ВЫСОКОТЕХНОЛОГИЧНОГО ОБОРУДОВАНИЯ СОСТАВЛЯЕТ </a:t>
            </a:r>
            <a:r>
              <a:rPr lang="ru-RU" sz="3000" b="1" dirty="0">
                <a:solidFill>
                  <a:schemeClr val="bg1"/>
                </a:solidFill>
              </a:rPr>
              <a:t>311 ЕДИНИЦ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76553" y="2283718"/>
            <a:ext cx="312814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Компьютерные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томографы - </a:t>
            </a:r>
            <a:r>
              <a:rPr lang="ru-RU" sz="2200" b="1" dirty="0">
                <a:solidFill>
                  <a:schemeClr val="bg1"/>
                </a:solidFill>
              </a:rPr>
              <a:t>170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Магнитно-резонансные томографы - </a:t>
            </a:r>
            <a:r>
              <a:rPr lang="ru-RU" sz="2200" b="1" dirty="0">
                <a:solidFill>
                  <a:schemeClr val="bg1"/>
                </a:solidFill>
              </a:rPr>
              <a:t>64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err="1">
                <a:solidFill>
                  <a:schemeClr val="bg1"/>
                </a:solidFill>
              </a:rPr>
              <a:t>Ангиографы</a:t>
            </a:r>
            <a:r>
              <a:rPr lang="ru-RU" dirty="0">
                <a:solidFill>
                  <a:schemeClr val="bg1"/>
                </a:solidFill>
              </a:rPr>
              <a:t> - </a:t>
            </a:r>
            <a:r>
              <a:rPr lang="ru-RU" sz="2200" b="1" dirty="0">
                <a:solidFill>
                  <a:schemeClr val="bg1"/>
                </a:solidFill>
              </a:rPr>
              <a:t>52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Линейные ускорители - </a:t>
            </a:r>
            <a:r>
              <a:rPr lang="ru-RU" sz="2200" b="1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03451" y="240884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03451" y="3046158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698764" y="3683467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70" y="4022821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37939" y="589986"/>
            <a:ext cx="414685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ПЛАНОВОЕ ОСНАЩЕНИЕ ВЫСОКОТЕХНОЛОГИЧНЫМ ОБОРУДОВАНИЕМ ВСЕХ ТЕРРИТОРИЙ</a:t>
            </a:r>
            <a:endParaRPr lang="ru-RU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190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59732" y="870569"/>
            <a:ext cx="1440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182C7F"/>
                </a:solidFill>
              </a:rPr>
              <a:t>1 800</a:t>
            </a:r>
            <a:endParaRPr lang="ru-RU" sz="4000" b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48312" y="483518"/>
            <a:ext cx="34563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БЕЛОРУССКАЯ ФАРМАЦЕВТИКА </a:t>
            </a:r>
            <a:b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2024 ГОДУ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76553" y="2283718"/>
            <a:ext cx="312814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Зарегистрировано 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67 новых препаратов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b="1" dirty="0">
                <a:solidFill>
                  <a:schemeClr val="bg1"/>
                </a:solidFill>
              </a:rPr>
              <a:t>50%</a:t>
            </a:r>
            <a:r>
              <a:rPr lang="ru-RU" sz="2000" dirty="0">
                <a:solidFill>
                  <a:schemeClr val="bg1"/>
                </a:solidFill>
              </a:rPr>
              <a:t> рынка - доля отечественных лекарств в стоимостном выражении </a:t>
            </a:r>
            <a:r>
              <a:rPr lang="ru-RU" sz="1700" i="1" dirty="0">
                <a:solidFill>
                  <a:schemeClr val="bg1"/>
                </a:solidFill>
              </a:rPr>
              <a:t>(</a:t>
            </a:r>
            <a:r>
              <a:rPr lang="ru-RU" sz="1700" b="1" i="1" dirty="0">
                <a:solidFill>
                  <a:schemeClr val="bg1"/>
                </a:solidFill>
              </a:rPr>
              <a:t>самый высокий </a:t>
            </a:r>
            <a:r>
              <a:rPr lang="ru-RU" sz="1700" i="1" dirty="0">
                <a:solidFill>
                  <a:schemeClr val="bg1"/>
                </a:solidFill>
              </a:rPr>
              <a:t>показатель в сравнении с сопредельными странами)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03451" y="240884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03451" y="333509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95736" y="1443251"/>
            <a:ext cx="280831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rgbClr val="0A0A7C"/>
                </a:solidFill>
              </a:rPr>
              <a:t>наименований лекарственных средств</a:t>
            </a:r>
            <a:endParaRPr lang="ru-RU" sz="20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7724" y="3003798"/>
            <a:ext cx="29163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A0A7C"/>
                </a:solidFill>
              </a:rPr>
              <a:t> </a:t>
            </a:r>
            <a:r>
              <a:rPr lang="ru-RU" sz="3000" b="1" dirty="0">
                <a:solidFill>
                  <a:srgbClr val="0A0A7C"/>
                </a:solidFill>
              </a:rPr>
              <a:t>более</a:t>
            </a:r>
            <a:r>
              <a:rPr lang="ru-RU" sz="4000" b="1" dirty="0">
                <a:solidFill>
                  <a:srgbClr val="0A0A7C"/>
                </a:solidFill>
              </a:rPr>
              <a:t> 760</a:t>
            </a:r>
            <a:endParaRPr lang="ru-RU" sz="40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95736" y="3535287"/>
            <a:ext cx="302433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rgbClr val="0A0A7C"/>
                </a:solidFill>
              </a:rPr>
              <a:t>препаратов </a:t>
            </a:r>
            <a:br>
              <a:rPr lang="ru-RU" sz="2000" dirty="0">
                <a:solidFill>
                  <a:srgbClr val="0A0A7C"/>
                </a:solidFill>
              </a:rPr>
            </a:br>
            <a:r>
              <a:rPr lang="ru-RU" sz="2000" dirty="0">
                <a:solidFill>
                  <a:srgbClr val="0A0A7C"/>
                </a:solidFill>
              </a:rPr>
              <a:t>производится холдингом</a:t>
            </a:r>
            <a:endParaRPr lang="ru-RU" sz="20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73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2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381462" y="483518"/>
            <a:ext cx="5400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>
                <a:solidFill>
                  <a:srgbClr val="0A0A7C"/>
                </a:solidFill>
              </a:rPr>
              <a:t>ТУРИСТИЧЕСКИЕ ПРЕДПОЧТЕНИЯ БЕЛОРУСОВ (2024 Г.)</a:t>
            </a:r>
            <a:endParaRPr lang="ru-RU" sz="25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45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43911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34144" y="2355726"/>
            <a:ext cx="389404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b="1" dirty="0"/>
              <a:t>Санаторно-курортный комплекс Беларуси состоит из </a:t>
            </a:r>
            <a:r>
              <a:rPr lang="ru-RU" sz="2500" b="1" dirty="0"/>
              <a:t>287</a:t>
            </a:r>
            <a:r>
              <a:rPr lang="ru-RU" sz="2000" b="1" dirty="0"/>
              <a:t> организаций оздоровления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40474"/>
            <a:ext cx="5942034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ru-RU" sz="2500" b="1" dirty="0">
                <a:solidFill>
                  <a:srgbClr val="0A0A7C"/>
                </a:solidFill>
              </a:rPr>
              <a:t>Лечебно-оздоровительный комплекс Беларуси представлен санаторно-курортными и оздоровительными организациями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435846"/>
            <a:ext cx="4392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97 санаторно-курортных организаций </a:t>
            </a:r>
            <a:br>
              <a:rPr lang="ru-RU" i="1" dirty="0"/>
            </a:br>
            <a:r>
              <a:rPr lang="ru-RU" i="1" dirty="0"/>
              <a:t>на 27,7 тыс. мест</a:t>
            </a:r>
            <a:br>
              <a:rPr lang="ru-RU" i="1" dirty="0"/>
            </a:br>
            <a:r>
              <a:rPr lang="ru-RU" i="1" dirty="0"/>
              <a:t>190 оздоровительных организаций </a:t>
            </a:r>
            <a:br>
              <a:rPr lang="ru-RU" i="1" dirty="0"/>
            </a:br>
            <a:r>
              <a:rPr lang="ru-RU" i="1" dirty="0"/>
              <a:t>на 33,3 тыс. мест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 rot="10800000">
            <a:off x="764604" y="3550162"/>
            <a:ext cx="206996" cy="2457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 </a:t>
            </a:r>
          </a:p>
        </p:txBody>
      </p:sp>
      <p:sp>
        <p:nvSpPr>
          <p:cNvPr id="17" name="Прямоугольник 16"/>
          <p:cNvSpPr/>
          <p:nvPr/>
        </p:nvSpPr>
        <p:spPr>
          <a:xfrm rot="10800000">
            <a:off x="764603" y="4062781"/>
            <a:ext cx="206997" cy="2457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1488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6" y="-676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77616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04545" y="633050"/>
            <a:ext cx="3159943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>
                <a:solidFill>
                  <a:schemeClr val="bg1"/>
                </a:solidFill>
              </a:rPr>
              <a:t>В 2024 году </a:t>
            </a:r>
            <a:r>
              <a:rPr lang="ru-RU" sz="1900" b="1" dirty="0">
                <a:solidFill>
                  <a:schemeClr val="bg1"/>
                </a:solidFill>
              </a:rPr>
              <a:t>бесплатными или удешевленными</a:t>
            </a:r>
            <a:r>
              <a:rPr lang="ru-RU" sz="1900" dirty="0">
                <a:solidFill>
                  <a:schemeClr val="bg1"/>
                </a:solidFill>
              </a:rPr>
              <a:t> путевками были обеспечены </a:t>
            </a:r>
            <a:r>
              <a:rPr lang="ru-RU" sz="1900" b="1" dirty="0">
                <a:solidFill>
                  <a:schemeClr val="bg1"/>
                </a:solidFill>
              </a:rPr>
              <a:t>более 807 тыс. человек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</a:p>
          <a:p>
            <a:endParaRPr lang="ru-RU" sz="1900" dirty="0">
              <a:solidFill>
                <a:schemeClr val="bg1"/>
              </a:solidFill>
            </a:endParaRPr>
          </a:p>
          <a:p>
            <a:r>
              <a:rPr lang="ru-RU" sz="1900" b="1" dirty="0">
                <a:solidFill>
                  <a:schemeClr val="bg1"/>
                </a:solidFill>
              </a:rPr>
              <a:t>Около половины всего детского населения</a:t>
            </a:r>
            <a:r>
              <a:rPr lang="ru-RU" sz="1900" dirty="0">
                <a:solidFill>
                  <a:schemeClr val="bg1"/>
                </a:solidFill>
              </a:rPr>
              <a:t> Республики Беларусь (более 728 тыс. детей) в 2024 году были охвачены лечебно-оздоровительными услугами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31443" y="771550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31443" y="250772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010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7701</TotalTime>
  <Words>706</Words>
  <Application>Microsoft Office PowerPoint</Application>
  <PresentationFormat>Экран (16:9)</PresentationFormat>
  <Paragraphs>96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Дерешева Юлия Ивановна</cp:lastModifiedBy>
  <cp:revision>421</cp:revision>
  <dcterms:created xsi:type="dcterms:W3CDTF">2024-07-24T10:48:12Z</dcterms:created>
  <dcterms:modified xsi:type="dcterms:W3CDTF">2025-05-14T08:26:54Z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968065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