
<file path=[Content_Types].xml><?xml version="1.0" encoding="utf-8"?>
<Types xmlns="http://schemas.openxmlformats.org/package/2006/content-types">
  <Default ContentType="image/png" Extension="png"/>
  <Default ContentType="image/jpeg" Extension="jpeg"/>
  <Default ContentType="application/vnd.openxmlformats-package.relationships+xml" Extension="rels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theme+xml" PartName="/ppt/theme/theme2.xml"/>
  <Override ContentType="application/vnd.openxmlformats-officedocument.presentationml.notesSlide+xml" PartName="/ppt/notesSlides/notesSlide1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87" r:id="rId3"/>
    <p:sldId id="304" r:id="rId4"/>
    <p:sldId id="305" r:id="rId5"/>
    <p:sldId id="284" r:id="rId6"/>
    <p:sldId id="303" r:id="rId7"/>
    <p:sldId id="307" r:id="rId8"/>
    <p:sldId id="308" r:id="rId9"/>
    <p:sldId id="309" r:id="rId10"/>
    <p:sldId id="311" r:id="rId11"/>
    <p:sldId id="312" r:id="rId12"/>
    <p:sldId id="313" r:id="rId13"/>
    <p:sldId id="314" r:id="rId14"/>
    <p:sldId id="315" r:id="rId15"/>
    <p:sldId id="317" r:id="rId16"/>
    <p:sldId id="325" r:id="rId17"/>
    <p:sldId id="319" r:id="rId18"/>
    <p:sldId id="320" r:id="rId19"/>
    <p:sldId id="321" r:id="rId20"/>
    <p:sldId id="322" r:id="rId21"/>
    <p:sldId id="323" r:id="rId22"/>
    <p:sldId id="281" r:id="rId23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2C7F"/>
    <a:srgbClr val="3185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52" autoAdjust="0"/>
    <p:restoredTop sz="94660"/>
  </p:normalViewPr>
  <p:slideViewPr>
    <p:cSldViewPr showGuides="1">
      <p:cViewPr varScale="1">
        <p:scale>
          <a:sx n="136" d="100"/>
          <a:sy n="136" d="100"/>
        </p:scale>
        <p:origin x="504" y="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ACA8EB-412D-4CB2-B7E5-735EE1E2083E}" type="datetimeFigureOut">
              <a:rPr lang="ru-RU" smtClean="0"/>
              <a:t>10.12.2024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9DF344-E73D-47E5-9EB5-2EF20446B0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23383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9DF344-E73D-47E5-9EB5-2EF20446B09A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42909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10.12.2024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2353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10.12.2024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5496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10.12.2024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978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10.12.2024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6571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10.12.2024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347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10.12.2024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6170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10.12.2024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9756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10.12.2024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8494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10.12.2024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8257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10.12.2024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4976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10.12.2024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9564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55B961-173D-41C4-A722-0B2AA6CD2F7B}" type="datetimeFigureOut">
              <a:rPr lang="ru-RU" smtClean="0"/>
              <a:t>10.12.2024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0560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tatic.tildacdn.com/tild6363-6463-4830-a261-346162363564/Belarus-Badge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36513" y="0"/>
            <a:ext cx="3888433" cy="516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422361" y="-1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3275856" y="771550"/>
            <a:ext cx="5461388" cy="18002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TextBox 30"/>
          <p:cNvSpPr txBox="1"/>
          <p:nvPr/>
        </p:nvSpPr>
        <p:spPr>
          <a:xfrm>
            <a:off x="4139952" y="1133041"/>
            <a:ext cx="41193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БЕЛАРУСЬ – 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СТРАНА 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МИРА И СОГЛАСИЯ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617894" y="1039872"/>
            <a:ext cx="180020" cy="12926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 rot="5400000">
            <a:off x="2721619" y="4418316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3959932" y="4191929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TextBox 38"/>
          <p:cNvSpPr txBox="1"/>
          <p:nvPr/>
        </p:nvSpPr>
        <p:spPr>
          <a:xfrm>
            <a:off x="4175956" y="2715766"/>
            <a:ext cx="450050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b="1" dirty="0" smtClean="0">
                <a:solidFill>
                  <a:srgbClr val="002060"/>
                </a:solidFill>
              </a:rPr>
              <a:t>Единый день </a:t>
            </a:r>
            <a:br>
              <a:rPr lang="ru-RU" sz="2300" b="1" dirty="0" smtClean="0">
                <a:solidFill>
                  <a:srgbClr val="002060"/>
                </a:solidFill>
              </a:rPr>
            </a:br>
            <a:r>
              <a:rPr lang="ru-RU" sz="2300" b="1" dirty="0" smtClean="0">
                <a:solidFill>
                  <a:srgbClr val="002060"/>
                </a:solidFill>
              </a:rPr>
              <a:t>информирования населения </a:t>
            </a:r>
            <a:r>
              <a:rPr lang="ru-RU" sz="2300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300" b="1" dirty="0" smtClean="0">
                <a:solidFill>
                  <a:schemeClr val="tx2">
                    <a:lumMod val="75000"/>
                  </a:schemeClr>
                </a:solidFill>
              </a:rPr>
            </a:br>
            <a:endParaRPr lang="ru-RU" sz="23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732240" y="4484362"/>
            <a:ext cx="16963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декабрь </a:t>
            </a:r>
            <a:r>
              <a:rPr lang="ru-RU" dirty="0"/>
              <a:t>2024 </a:t>
            </a:r>
            <a:r>
              <a:rPr lang="ru-RU" dirty="0" smtClean="0"/>
              <a:t>г.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-36513" y="3795886"/>
            <a:ext cx="2592289" cy="792088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Picture 2" descr="D:\Академия управления\фото1\лого академии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6768" y="3961403"/>
            <a:ext cx="1918968" cy="398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9830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0" y="267494"/>
            <a:ext cx="3635896" cy="1152128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8596207" y="64083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51520" y="4443958"/>
            <a:ext cx="346722" cy="69954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8820472" y="4189301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23528" y="530428"/>
            <a:ext cx="475252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РЕФЕРЕНДУМ 2022 ГОДА </a:t>
            </a:r>
            <a:b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ЦИФРАХ</a:t>
            </a:r>
            <a:endParaRPr lang="ru-RU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01418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2843808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8596207" y="-244295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038477" y="0"/>
            <a:ext cx="346722" cy="69954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8820472" y="4189301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23528" y="1814502"/>
            <a:ext cx="266429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ГРАЖДАНСКОЕ ОБЩЕСТВО БЕЛАРУСИ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07404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 rot="5400000">
            <a:off x="8596207" y="-244295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 rot="5400000">
            <a:off x="176411" y="4196951"/>
            <a:ext cx="346722" cy="69954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8820472" y="4189301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9368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42791" y="4227934"/>
            <a:ext cx="296762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rot="5400000">
            <a:off x="8346559" y="-99314"/>
            <a:ext cx="296762" cy="129812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3018424" y="-2634"/>
            <a:ext cx="112152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0" b="1" i="1" dirty="0" smtClean="0">
                <a:solidFill>
                  <a:schemeClr val="bg1"/>
                </a:solidFill>
              </a:rPr>
              <a:t>“</a:t>
            </a:r>
            <a:endParaRPr lang="ru-RU" sz="14000" b="1" i="1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 rot="10800000">
            <a:off x="7740352" y="1779662"/>
            <a:ext cx="123368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0" b="1" i="1" dirty="0" smtClean="0">
                <a:solidFill>
                  <a:schemeClr val="bg1"/>
                </a:solidFill>
              </a:rPr>
              <a:t>“</a:t>
            </a:r>
            <a:endParaRPr lang="ru-RU" sz="14000" b="1" i="1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958436" y="671250"/>
            <a:ext cx="421396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Принятые решения послужат прочной основой для сохранения белорусского народа как уникальной исторической общности и приумножения национального достояния, созданного целыми </a:t>
            </a:r>
            <a:r>
              <a:rPr lang="ru-RU" sz="2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поколениями.</a:t>
            </a:r>
            <a:endParaRPr lang="ru-RU" sz="22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013555" y="3610932"/>
            <a:ext cx="372679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i="1" dirty="0" smtClean="0">
                <a:solidFill>
                  <a:schemeClr val="bg1"/>
                </a:solidFill>
              </a:rPr>
              <a:t>Президент Республики Беларусь </a:t>
            </a:r>
            <a:r>
              <a:rPr lang="ru-RU" sz="1200" i="1" dirty="0" err="1" smtClean="0">
                <a:solidFill>
                  <a:schemeClr val="bg1"/>
                </a:solidFill>
              </a:rPr>
              <a:t>А.Г.Лукашенко</a:t>
            </a:r>
            <a:r>
              <a:rPr lang="ru-RU" sz="1200" i="1" dirty="0" smtClean="0">
                <a:solidFill>
                  <a:schemeClr val="bg1"/>
                </a:solidFill>
              </a:rPr>
              <a:t> </a:t>
            </a:r>
          </a:p>
          <a:p>
            <a:r>
              <a:rPr lang="ru-RU" sz="1200" i="1" dirty="0">
                <a:solidFill>
                  <a:schemeClr val="bg1"/>
                </a:solidFill>
              </a:rPr>
              <a:t>Второй день заседания VII Всебелорусского народного собрания</a:t>
            </a:r>
            <a:r>
              <a:rPr lang="ru-RU" sz="1200" i="1" dirty="0" smtClean="0">
                <a:solidFill>
                  <a:schemeClr val="bg1"/>
                </a:solidFill>
              </a:rPr>
              <a:t/>
            </a:r>
            <a:br>
              <a:rPr lang="ru-RU" sz="1200" i="1" dirty="0" smtClean="0">
                <a:solidFill>
                  <a:schemeClr val="bg1"/>
                </a:solidFill>
              </a:rPr>
            </a:br>
            <a:r>
              <a:rPr lang="ru-RU" sz="1200" i="1" dirty="0">
                <a:solidFill>
                  <a:schemeClr val="bg1"/>
                </a:solidFill>
              </a:rPr>
              <a:t>25 </a:t>
            </a:r>
            <a:r>
              <a:rPr lang="ru-RU" sz="1200" i="1" dirty="0" smtClean="0">
                <a:solidFill>
                  <a:schemeClr val="bg1"/>
                </a:solidFill>
              </a:rPr>
              <a:t>апреля 2024 </a:t>
            </a:r>
            <a:r>
              <a:rPr lang="ru-RU" sz="1200" i="1" dirty="0">
                <a:solidFill>
                  <a:schemeClr val="bg1"/>
                </a:solidFill>
              </a:rPr>
              <a:t>г</a:t>
            </a:r>
            <a:r>
              <a:rPr lang="ru-RU" sz="1200" i="1" dirty="0" smtClean="0">
                <a:solidFill>
                  <a:schemeClr val="bg1"/>
                </a:solidFill>
              </a:rPr>
              <a:t>. </a:t>
            </a:r>
            <a:endParaRPr lang="ru-RU" sz="12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5714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-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-1" y="437245"/>
            <a:ext cx="6084169" cy="127040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83568" y="4227934"/>
            <a:ext cx="296762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8346559" y="4228693"/>
            <a:ext cx="296762" cy="129812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 rot="5400000" flipH="1">
            <a:off x="8145606" y="-675275"/>
            <a:ext cx="91630" cy="190515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755576" y="824394"/>
            <a:ext cx="56166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ГОСТЕПРИИМНАЯ БЕЛАРУСЬ</a:t>
            </a:r>
            <a:endParaRPr lang="ru-RU" sz="2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98560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0" y="339502"/>
            <a:ext cx="7596336" cy="93610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138882" y="1856804"/>
            <a:ext cx="180020" cy="45778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03778" y="4189300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755576" y="561332"/>
            <a:ext cx="734481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БЕЗВИЗОВЫЙ ПОРЯДОК ВЪЕЗДА ДЕЙСТВУЕТ </a:t>
            </a:r>
            <a:endParaRPr lang="ru-RU" sz="2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67469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2843808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8596207" y="-198022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211838" y="0"/>
            <a:ext cx="346722" cy="69954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820472" y="4189301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86604" y="1448365"/>
            <a:ext cx="259228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КОЛИЧЕСТВО ИНОСТРАНЦЕВ,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ПРИБЫВШИХ </a:t>
            </a:r>
            <a:b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В БЕЛАРУСЬ </a:t>
            </a:r>
            <a:b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ПО "БЕЗВИЗУ"</a:t>
            </a:r>
          </a:p>
        </p:txBody>
      </p:sp>
    </p:spTree>
    <p:extLst>
      <p:ext uri="{BB962C8B-B14F-4D97-AF65-F5344CB8AC3E}">
        <p14:creationId xmlns:p14="http://schemas.microsoft.com/office/powerpoint/2010/main" val="22649583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42791" y="4227934"/>
            <a:ext cx="296762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rot="5400000">
            <a:off x="8346559" y="-99314"/>
            <a:ext cx="296762" cy="129812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611560" y="444624"/>
            <a:ext cx="4968552" cy="4071342"/>
          </a:xfrm>
          <a:prstGeom prst="rect">
            <a:avLst/>
          </a:prstGeom>
          <a:solidFill>
            <a:srgbClr val="182C7F">
              <a:alpha val="80000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210112" y="51470"/>
            <a:ext cx="112152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0" b="1" i="1" dirty="0" smtClean="0">
                <a:solidFill>
                  <a:schemeClr val="bg1"/>
                </a:solidFill>
              </a:rPr>
              <a:t>“</a:t>
            </a:r>
            <a:endParaRPr lang="ru-RU" sz="14000" b="1" i="1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 rot="10800000">
            <a:off x="4634463" y="1837148"/>
            <a:ext cx="123368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0" b="1" i="1" dirty="0" smtClean="0">
                <a:solidFill>
                  <a:schemeClr val="bg1"/>
                </a:solidFill>
              </a:rPr>
              <a:t>“</a:t>
            </a:r>
            <a:endParaRPr lang="ru-RU" sz="14000" b="1" i="1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43608" y="699542"/>
            <a:ext cx="446449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Они сюда с удовольствием едут, несмотря на вранье, которое распространяют о белорусском </a:t>
            </a:r>
            <a:r>
              <a:rPr lang="ru-RU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государстве </a:t>
            </a:r>
            <a:r>
              <a:rPr lang="ru-RU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</a:t>
            </a:r>
            <a:r>
              <a:rPr lang="ru-RU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чего бы нам это ни стоило, мы эту </a:t>
            </a:r>
            <a:r>
              <a:rPr lang="ru-RU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привлекательность </a:t>
            </a:r>
            <a:r>
              <a:rPr lang="ru-RU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должны сохранять. Я уже не раз говорил, что народы не должны страдать из-за глупости своих </a:t>
            </a:r>
            <a:r>
              <a:rPr lang="ru-RU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руководителей.</a:t>
            </a:r>
            <a:endParaRPr lang="ru-RU" sz="20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036202" y="3600201"/>
            <a:ext cx="45005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i="1" dirty="0" smtClean="0">
                <a:solidFill>
                  <a:schemeClr val="bg1"/>
                </a:solidFill>
              </a:rPr>
              <a:t>Президент Республики Беларусь </a:t>
            </a:r>
            <a:r>
              <a:rPr lang="ru-RU" sz="1200" i="1" dirty="0" err="1" smtClean="0">
                <a:solidFill>
                  <a:schemeClr val="bg1"/>
                </a:solidFill>
              </a:rPr>
              <a:t>А.Г.Лукашенко</a:t>
            </a:r>
            <a:r>
              <a:rPr lang="ru-RU" sz="1200" i="1" dirty="0" smtClean="0">
                <a:solidFill>
                  <a:schemeClr val="bg1"/>
                </a:solidFill>
              </a:rPr>
              <a:t> </a:t>
            </a:r>
          </a:p>
          <a:p>
            <a:r>
              <a:rPr lang="ru-RU" sz="1200" i="1" dirty="0">
                <a:solidFill>
                  <a:schemeClr val="bg1"/>
                </a:solidFill>
              </a:rPr>
              <a:t>Торжественная церемония чествования </a:t>
            </a:r>
            <a:r>
              <a:rPr lang="ru-RU" sz="1200" i="1" dirty="0" smtClean="0">
                <a:solidFill>
                  <a:schemeClr val="bg1"/>
                </a:solidFill>
              </a:rPr>
              <a:t>аграриев на </a:t>
            </a:r>
            <a:r>
              <a:rPr lang="ru-RU" sz="1200" i="1" dirty="0">
                <a:solidFill>
                  <a:schemeClr val="bg1"/>
                </a:solidFill>
              </a:rPr>
              <a:t>фестивале-ярмарке "Дажынкі-2024" в </a:t>
            </a:r>
            <a:r>
              <a:rPr lang="ru-RU" sz="1200" i="1" dirty="0" err="1" smtClean="0">
                <a:solidFill>
                  <a:schemeClr val="bg1"/>
                </a:solidFill>
              </a:rPr>
              <a:t>г.Мосты</a:t>
            </a:r>
            <a:r>
              <a:rPr lang="ru-RU" sz="1200" i="1" dirty="0" smtClean="0">
                <a:solidFill>
                  <a:schemeClr val="bg1"/>
                </a:solidFill>
              </a:rPr>
              <a:t>  2 </a:t>
            </a:r>
            <a:r>
              <a:rPr lang="ru-RU" sz="1200" i="1" dirty="0">
                <a:solidFill>
                  <a:schemeClr val="bg1"/>
                </a:solidFill>
              </a:rPr>
              <a:t>ноября </a:t>
            </a:r>
            <a:r>
              <a:rPr lang="ru-RU" sz="1200" i="1" dirty="0" smtClean="0">
                <a:solidFill>
                  <a:schemeClr val="bg1"/>
                </a:solidFill>
              </a:rPr>
              <a:t>2024 </a:t>
            </a:r>
            <a:r>
              <a:rPr lang="ru-RU" sz="1200" i="1" dirty="0">
                <a:solidFill>
                  <a:schemeClr val="bg1"/>
                </a:solidFill>
              </a:rPr>
              <a:t>г</a:t>
            </a:r>
            <a:r>
              <a:rPr lang="ru-RU" sz="1200" i="1" dirty="0" smtClean="0">
                <a:solidFill>
                  <a:schemeClr val="bg1"/>
                </a:solidFill>
              </a:rPr>
              <a:t>. </a:t>
            </a:r>
            <a:endParaRPr lang="ru-RU" sz="12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79725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-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-1" y="437245"/>
            <a:ext cx="7164289" cy="127040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83568" y="4227934"/>
            <a:ext cx="296762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8346559" y="4228693"/>
            <a:ext cx="296762" cy="129812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 rot="5400000" flipH="1">
            <a:off x="8145606" y="-675275"/>
            <a:ext cx="91630" cy="190515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755575" y="595395"/>
            <a:ext cx="648326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МИРОЛЮБИВАЯ ВНЕШНЯЯ ПОЛИТИКА БЕЛАРУСИ</a:t>
            </a:r>
            <a:endParaRPr lang="ru-RU" sz="2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92604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-1" y="-8955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827584" y="339502"/>
            <a:ext cx="7693636" cy="1296144"/>
          </a:xfrm>
          <a:prstGeom prst="rect">
            <a:avLst/>
          </a:prstGeom>
          <a:solidFill>
            <a:srgbClr val="182C7F">
              <a:alpha val="86000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938882" y="457783"/>
            <a:ext cx="74841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РЕСПУБЛИКА БЕЛАРУСЬ ЯВЛЯЕТСЯ АВТОРОМ РЯДА ИНИЦИАТИВ, НАПРАВЛЕННЫХ НА УКРЕПЛЕНИЕ ГЛОБАЛЬНОЙ И РЕГИОНАЛЬНОЙ БЕЗОПАСНОСТИ</a:t>
            </a:r>
            <a:endParaRPr lang="ru-RU" sz="1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1755912" y="4598336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51520" y="-20538"/>
            <a:ext cx="435169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8676456" y="4191929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762149" y="3651870"/>
            <a:ext cx="783765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Еще будучи в составе СССР, Беларусь регулярно инициировала принятие Генеральной Ассамблеей ООН резолюции «Запрещение разработки и производства новых видов оружия массового уничтожения и новых систем такого оружия: доклад Конференции по разоружению</a:t>
            </a:r>
            <a:r>
              <a:rPr lang="ru-RU" sz="1600" dirty="0" smtClean="0"/>
              <a:t>»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4050863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539552" y="1541388"/>
            <a:ext cx="4899598" cy="3600986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>
              <a:lnSpc>
                <a:spcPts val="2000"/>
              </a:lnSpc>
            </a:pPr>
            <a:r>
              <a:rPr lang="ru-RU" sz="1900" b="1" dirty="0" smtClean="0"/>
              <a:t>ЭТНОКОНФЕССИОНАЛЬНАЯ ПОЛИТИКА БЕЛАРУСИ – ЗАЛОГ ГРАЖДАНСКОГО МИРА И СОГЛАСИЯ В ОБЩЕСТВЕ</a:t>
            </a:r>
          </a:p>
          <a:p>
            <a:pPr>
              <a:lnSpc>
                <a:spcPts val="2000"/>
              </a:lnSpc>
            </a:pPr>
            <a:endParaRPr lang="ru-RU" sz="1900" b="1" dirty="0" smtClean="0"/>
          </a:p>
          <a:p>
            <a:pPr>
              <a:lnSpc>
                <a:spcPts val="2000"/>
              </a:lnSpc>
            </a:pPr>
            <a:r>
              <a:rPr lang="ru-RU" sz="1900" b="1" dirty="0" smtClean="0"/>
              <a:t>ОБЩЕСТВЕННОЕ СОГЛАСИЕ КАК ОСНОВА СТАБИЛЬНОГО РАЗВИТИЯ БЕЛОРУССКОГО ОБЩЕСТВА</a:t>
            </a:r>
          </a:p>
          <a:p>
            <a:pPr>
              <a:lnSpc>
                <a:spcPts val="2000"/>
              </a:lnSpc>
            </a:pPr>
            <a:endParaRPr lang="ru-RU" sz="1900" b="1" dirty="0" smtClean="0"/>
          </a:p>
          <a:p>
            <a:pPr>
              <a:lnSpc>
                <a:spcPts val="2000"/>
              </a:lnSpc>
            </a:pPr>
            <a:r>
              <a:rPr lang="ru-RU" sz="1900" b="1" dirty="0" smtClean="0"/>
              <a:t>ГОСТЕПРИИМНАЯ БЕЛАРУСЬ</a:t>
            </a:r>
          </a:p>
          <a:p>
            <a:pPr>
              <a:lnSpc>
                <a:spcPts val="2000"/>
              </a:lnSpc>
            </a:pPr>
            <a:endParaRPr lang="ru-RU" sz="1900" b="1" dirty="0" smtClean="0"/>
          </a:p>
          <a:p>
            <a:pPr>
              <a:lnSpc>
                <a:spcPts val="2000"/>
              </a:lnSpc>
            </a:pPr>
            <a:r>
              <a:rPr lang="ru-RU" sz="1900" b="1" dirty="0" smtClean="0"/>
              <a:t>МИРОЛЮБИВАЯ ВНЕШНЯЯ ПОЛИТИКА БЕЛАРУСИ</a:t>
            </a:r>
            <a:endParaRPr lang="ru-RU" sz="19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889201" y="4191929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-1" y="437246"/>
            <a:ext cx="5652121" cy="81522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965960" y="583247"/>
            <a:ext cx="36129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АСПЕКТЫ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603000" y="548279"/>
            <a:ext cx="180020" cy="5931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5267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-4679" y="0"/>
            <a:ext cx="9148679" cy="5146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935088" y="342057"/>
            <a:ext cx="8208912" cy="126333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/>
          <p:cNvSpPr txBox="1"/>
          <p:nvPr/>
        </p:nvSpPr>
        <p:spPr>
          <a:xfrm>
            <a:off x="1326400" y="465893"/>
            <a:ext cx="74952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ОКТЯБРЕ 2023 Г. И В ОКТЯБРЕ–НОЯБРЕ 2024 Г. В Г.МИНСКЕ ПРОШЛИ </a:t>
            </a: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</a:t>
            </a: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МЕЖДУНАРОДНЫЕ КОНФЕРЕНЦИИ ПО ЕВРАЗИЙСКОЙ БЕЗОПАСНОСТИ 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" name="Прямоугольник 33"/>
          <p:cNvSpPr/>
          <p:nvPr/>
        </p:nvSpPr>
        <p:spPr>
          <a:xfrm rot="5400000">
            <a:off x="1755912" y="4598336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321967" y="-7714"/>
            <a:ext cx="435169" cy="69954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2555776" y="3997376"/>
            <a:ext cx="62658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НАЧАТА РАЗРАБОТКА «ЕВРАЗИЙСКОЙ ХАРТИИ МНОГООБРАЗИЯ И МНОГОПОЛЯРНОСТИ В XXI ВЕКЕ»</a:t>
            </a:r>
          </a:p>
        </p:txBody>
      </p:sp>
    </p:spTree>
    <p:extLst>
      <p:ext uri="{BB962C8B-B14F-4D97-AF65-F5344CB8AC3E}">
        <p14:creationId xmlns:p14="http://schemas.microsoft.com/office/powerpoint/2010/main" val="3123270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-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896" y="437244"/>
            <a:ext cx="4853136" cy="1702458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27584" y="4227934"/>
            <a:ext cx="296762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8346559" y="4228693"/>
            <a:ext cx="296762" cy="129812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 rot="5400000" flipH="1">
            <a:off x="8145606" y="-675275"/>
            <a:ext cx="91630" cy="190515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755577" y="560750"/>
            <a:ext cx="3960439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 smtClean="0">
                <a:solidFill>
                  <a:schemeClr val="bg1"/>
                </a:solidFill>
              </a:rPr>
              <a:t>АКТИВИЗИРУЮТСЯ ПРОЦЕССЫ </a:t>
            </a:r>
            <a:br>
              <a:rPr lang="ru-RU" sz="2200" b="1" dirty="0" smtClean="0">
                <a:solidFill>
                  <a:schemeClr val="bg1"/>
                </a:solidFill>
              </a:rPr>
            </a:br>
            <a:r>
              <a:rPr lang="ru-RU" sz="2200" b="1" dirty="0" smtClean="0">
                <a:solidFill>
                  <a:schemeClr val="bg1"/>
                </a:solidFill>
              </a:rPr>
              <a:t>РЕГИОНАЛИЗАЦИИ И ФОРМИРОВАНИЯ НОВЫХ ЦЕНТРОВ СИЛЫ</a:t>
            </a:r>
            <a:endParaRPr lang="ru-RU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3814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72013" y="516710"/>
            <a:ext cx="4248471" cy="3308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 трудятся на общий результат. Все разные, а семья одна. И ответственность за нее тоже общая…</a:t>
            </a:r>
          </a:p>
          <a:p>
            <a:r>
              <a:rPr lang="ru-RU" sz="19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Разорвать и прихватить Беларусь желающих много. Как только расслабимся и самоуспокоимся – исчезнем с карты мира. Как уже говорил, в следующие пять лет отшлифуем страну и приведем </a:t>
            </a:r>
            <a:r>
              <a:rPr lang="ru-RU" sz="19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9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9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ее </a:t>
            </a:r>
            <a:r>
              <a:rPr lang="ru-RU" sz="19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идеальное </a:t>
            </a:r>
            <a:r>
              <a:rPr lang="ru-RU" sz="19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состояние.</a:t>
            </a:r>
            <a:endParaRPr lang="ru-RU" sz="19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42791" y="4227934"/>
            <a:ext cx="296762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35496" y="-236562"/>
            <a:ext cx="84262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 smtClean="0">
                <a:solidFill>
                  <a:schemeClr val="bg1"/>
                </a:solidFill>
              </a:rPr>
              <a:t>“</a:t>
            </a:r>
            <a:endParaRPr lang="ru-RU" sz="16000" b="1" i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10800000">
            <a:off x="4427985" y="1995686"/>
            <a:ext cx="101957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 smtClean="0">
                <a:solidFill>
                  <a:schemeClr val="bg1"/>
                </a:solidFill>
              </a:rPr>
              <a:t>“</a:t>
            </a:r>
            <a:endParaRPr lang="ru-RU" sz="16000" b="1" i="1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rot="5400000">
            <a:off x="8563571" y="117698"/>
            <a:ext cx="296762" cy="86409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972013" y="3974115"/>
            <a:ext cx="451246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>
                <a:solidFill>
                  <a:schemeClr val="bg1"/>
                </a:solidFill>
              </a:rPr>
              <a:t>Президент Республики Беларусь </a:t>
            </a:r>
            <a:r>
              <a:rPr lang="ru-RU" sz="1400" i="1" dirty="0" err="1">
                <a:solidFill>
                  <a:schemeClr val="bg1"/>
                </a:solidFill>
              </a:rPr>
              <a:t>А.Г.Лукашенко</a:t>
            </a:r>
            <a:r>
              <a:rPr lang="ru-RU" sz="1400" i="1" dirty="0">
                <a:solidFill>
                  <a:schemeClr val="bg1"/>
                </a:solidFill>
              </a:rPr>
              <a:t> </a:t>
            </a:r>
          </a:p>
          <a:p>
            <a:r>
              <a:rPr lang="ru-RU" sz="1400" i="1" dirty="0">
                <a:solidFill>
                  <a:schemeClr val="bg1"/>
                </a:solidFill>
              </a:rPr>
              <a:t>Торжественная церемония чествования аграриев фестиваля-ярмарки "Дажынкi-2024" в </a:t>
            </a:r>
            <a:r>
              <a:rPr lang="ru-RU" sz="1400" i="1" dirty="0" err="1" smtClean="0">
                <a:solidFill>
                  <a:schemeClr val="bg1"/>
                </a:solidFill>
              </a:rPr>
              <a:t>г.Климовичи</a:t>
            </a:r>
            <a:r>
              <a:rPr lang="ru-RU" sz="1400" i="1" dirty="0" smtClean="0">
                <a:solidFill>
                  <a:schemeClr val="bg1"/>
                </a:solidFill>
              </a:rPr>
              <a:t> </a:t>
            </a:r>
            <a:r>
              <a:rPr lang="ru-RU" sz="1400" i="1" dirty="0">
                <a:solidFill>
                  <a:schemeClr val="bg1"/>
                </a:solidFill>
              </a:rPr>
              <a:t/>
            </a:r>
            <a:br>
              <a:rPr lang="ru-RU" sz="1400" i="1" dirty="0">
                <a:solidFill>
                  <a:schemeClr val="bg1"/>
                </a:solidFill>
              </a:rPr>
            </a:br>
            <a:r>
              <a:rPr lang="ru-RU" sz="1400" i="1" dirty="0" smtClean="0">
                <a:solidFill>
                  <a:schemeClr val="bg1"/>
                </a:solidFill>
              </a:rPr>
              <a:t>16 </a:t>
            </a:r>
            <a:r>
              <a:rPr lang="ru-RU" sz="1400" i="1" dirty="0">
                <a:solidFill>
                  <a:schemeClr val="bg1"/>
                </a:solidFill>
              </a:rPr>
              <a:t>ноября 2024 г. </a:t>
            </a:r>
            <a:endParaRPr lang="ru-RU" sz="14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99253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42791" y="4227934"/>
            <a:ext cx="296762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rot="5400000">
            <a:off x="8346559" y="-99314"/>
            <a:ext cx="296762" cy="129812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611561" y="444624"/>
            <a:ext cx="4434548" cy="4254252"/>
          </a:xfrm>
          <a:prstGeom prst="rect">
            <a:avLst/>
          </a:prstGeom>
          <a:solidFill>
            <a:srgbClr val="182C7F">
              <a:alpha val="80000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467544" y="267494"/>
            <a:ext cx="112152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0" b="1" i="1" dirty="0" smtClean="0">
                <a:solidFill>
                  <a:schemeClr val="bg1"/>
                </a:solidFill>
              </a:rPr>
              <a:t>“</a:t>
            </a:r>
            <a:endParaRPr lang="ru-RU" sz="14000" b="1" i="1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 rot="10800000">
            <a:off x="3707905" y="1843826"/>
            <a:ext cx="123368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0" b="1" i="1" dirty="0" smtClean="0">
                <a:solidFill>
                  <a:schemeClr val="bg1"/>
                </a:solidFill>
              </a:rPr>
              <a:t>“</a:t>
            </a:r>
            <a:endParaRPr lang="ru-RU" sz="14000" b="1" i="1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259573" y="987574"/>
            <a:ext cx="352845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Мы все разные. Порой абсолютно разные. Но мы – единый белорусский народ. </a:t>
            </a:r>
            <a:r>
              <a:rPr lang="ru-RU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</a:t>
            </a:r>
            <a:r>
              <a:rPr lang="ru-RU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праву земли, на которой вместе живем сейчас и на которой будут жить наши дети. И для этого мы сделаем </a:t>
            </a:r>
            <a:r>
              <a:rPr lang="ru-RU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все.</a:t>
            </a:r>
            <a:endParaRPr lang="ru-RU" sz="20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283669" y="3651855"/>
            <a:ext cx="393640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i="1" dirty="0" smtClean="0">
                <a:solidFill>
                  <a:schemeClr val="bg1"/>
                </a:solidFill>
              </a:rPr>
              <a:t>Президент Республики Беларусь </a:t>
            </a:r>
            <a:r>
              <a:rPr lang="ru-RU" sz="1200" i="1" dirty="0" err="1" smtClean="0">
                <a:solidFill>
                  <a:schemeClr val="bg1"/>
                </a:solidFill>
              </a:rPr>
              <a:t>А.Г.Лукашенко</a:t>
            </a:r>
            <a:r>
              <a:rPr lang="ru-RU" sz="1200" i="1" dirty="0" smtClean="0">
                <a:solidFill>
                  <a:schemeClr val="bg1"/>
                </a:solidFill>
              </a:rPr>
              <a:t> </a:t>
            </a:r>
          </a:p>
          <a:p>
            <a:r>
              <a:rPr lang="ru-RU" sz="1200" i="1" dirty="0">
                <a:solidFill>
                  <a:schemeClr val="bg1"/>
                </a:solidFill>
              </a:rPr>
              <a:t>Торжественная церемония чествования аграриев </a:t>
            </a:r>
            <a:r>
              <a:rPr lang="ru-RU" sz="1200" i="1" dirty="0" smtClean="0">
                <a:solidFill>
                  <a:schemeClr val="bg1"/>
                </a:solidFill>
              </a:rPr>
              <a:t/>
            </a:r>
            <a:br>
              <a:rPr lang="ru-RU" sz="1200" i="1" dirty="0" smtClean="0">
                <a:solidFill>
                  <a:schemeClr val="bg1"/>
                </a:solidFill>
              </a:rPr>
            </a:br>
            <a:r>
              <a:rPr lang="ru-RU" sz="1200" i="1" dirty="0" smtClean="0">
                <a:solidFill>
                  <a:schemeClr val="bg1"/>
                </a:solidFill>
              </a:rPr>
              <a:t>на </a:t>
            </a:r>
            <a:r>
              <a:rPr lang="ru-RU" sz="1200" i="1" dirty="0">
                <a:solidFill>
                  <a:schemeClr val="bg1"/>
                </a:solidFill>
              </a:rPr>
              <a:t>фестивале-ярмарке "Дажынкі-2024" в </a:t>
            </a:r>
            <a:r>
              <a:rPr lang="ru-RU" sz="1200" i="1" dirty="0" err="1" smtClean="0">
                <a:solidFill>
                  <a:schemeClr val="bg1"/>
                </a:solidFill>
              </a:rPr>
              <a:t>г.Мосты</a:t>
            </a:r>
            <a:r>
              <a:rPr lang="ru-RU" sz="1200" i="1" dirty="0" smtClean="0">
                <a:solidFill>
                  <a:schemeClr val="bg1"/>
                </a:solidFill>
              </a:rPr>
              <a:t> </a:t>
            </a:r>
            <a:br>
              <a:rPr lang="ru-RU" sz="1200" i="1" dirty="0" smtClean="0">
                <a:solidFill>
                  <a:schemeClr val="bg1"/>
                </a:solidFill>
              </a:rPr>
            </a:br>
            <a:r>
              <a:rPr lang="ru-RU" sz="1200" i="1" dirty="0">
                <a:solidFill>
                  <a:schemeClr val="bg1"/>
                </a:solidFill>
              </a:rPr>
              <a:t>2 ноября </a:t>
            </a:r>
            <a:r>
              <a:rPr lang="ru-RU" sz="1200" i="1" dirty="0" smtClean="0">
                <a:solidFill>
                  <a:schemeClr val="bg1"/>
                </a:solidFill>
              </a:rPr>
              <a:t>2024 </a:t>
            </a:r>
            <a:r>
              <a:rPr lang="ru-RU" sz="1200" i="1" dirty="0">
                <a:solidFill>
                  <a:schemeClr val="bg1"/>
                </a:solidFill>
              </a:rPr>
              <a:t>г</a:t>
            </a:r>
            <a:r>
              <a:rPr lang="ru-RU" sz="1200" i="1" dirty="0" smtClean="0">
                <a:solidFill>
                  <a:schemeClr val="bg1"/>
                </a:solidFill>
              </a:rPr>
              <a:t>. </a:t>
            </a:r>
            <a:endParaRPr lang="ru-RU" sz="12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87593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-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-1" y="437245"/>
            <a:ext cx="7164289" cy="163044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83568" y="4227934"/>
            <a:ext cx="296762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8346559" y="4228693"/>
            <a:ext cx="296762" cy="129812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 rot="5400000" flipH="1">
            <a:off x="8145606" y="-675275"/>
            <a:ext cx="91630" cy="190515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755576" y="606523"/>
            <a:ext cx="5616624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ЭТНОКОНФЕССИОНАЛЬНЫЙ МИР: БЕЛОРУССКИЙ РЕЦЕПТ</a:t>
            </a:r>
            <a:endParaRPr lang="ru-RU" sz="2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19238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931" y="0"/>
            <a:ext cx="9130136" cy="5135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385697" y="211404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025504" y="411512"/>
            <a:ext cx="5722960" cy="82946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3665572" y="434157"/>
            <a:ext cx="51488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БЕЛАРУСЬ - ГЛАВНЫЙ ПЕРЕКРЕСТОК ЕВРОПЕЙСКИХ ДОРОГ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277532" y="471532"/>
            <a:ext cx="180020" cy="6720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476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4" y="375506"/>
            <a:ext cx="5760640" cy="162018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593304" y="548376"/>
            <a:ext cx="5490864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годы Великой Отечественной войны плечом </a:t>
            </a:r>
            <a:r>
              <a:rPr lang="ru-RU" sz="1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 </a:t>
            </a:r>
            <a:r>
              <a:rPr lang="ru-RU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плечу с белорусами сражались представители 70 национальностей, всеми силами приближая Великую </a:t>
            </a:r>
            <a:r>
              <a:rPr lang="ru-RU" sz="1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Победу</a:t>
            </a:r>
            <a:endParaRPr lang="ru-RU" sz="1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39552" y="2427734"/>
            <a:ext cx="331236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dirty="0" smtClean="0"/>
              <a:t>Маршалы </a:t>
            </a:r>
            <a:r>
              <a:rPr lang="ru-RU" sz="1600" i="1" dirty="0"/>
              <a:t>Победы Жуков Г.К. (русский), Баграмян И.Х. (армянин), Рокоссовский К.К. (поляк); </a:t>
            </a:r>
            <a:r>
              <a:rPr lang="ru-RU" sz="1600" i="1" dirty="0" smtClean="0"/>
              <a:t>Герои </a:t>
            </a:r>
            <a:r>
              <a:rPr lang="ru-RU" sz="1600" i="1" dirty="0"/>
              <a:t>Советского Союза азербайджанец </a:t>
            </a:r>
            <a:r>
              <a:rPr lang="ru-RU" sz="1600" i="1" dirty="0" err="1"/>
              <a:t>Рафиев</a:t>
            </a:r>
            <a:r>
              <a:rPr lang="ru-RU" sz="1600" i="1" dirty="0"/>
              <a:t> Н.Р., армянин </a:t>
            </a:r>
            <a:r>
              <a:rPr lang="ru-RU" sz="1600" i="1" dirty="0" err="1"/>
              <a:t>Авакян</a:t>
            </a:r>
            <a:r>
              <a:rPr lang="ru-RU" sz="1600" i="1" dirty="0"/>
              <a:t> Г.А., казах </a:t>
            </a:r>
            <a:r>
              <a:rPr lang="ru-RU" sz="1600" i="1" dirty="0" err="1"/>
              <a:t>Искалиев</a:t>
            </a:r>
            <a:r>
              <a:rPr lang="ru-RU" sz="1600" i="1" dirty="0"/>
              <a:t> С., киргиз </a:t>
            </a:r>
            <a:r>
              <a:rPr lang="ru-RU" sz="1600" i="1" dirty="0" err="1"/>
              <a:t>Асаналиев</a:t>
            </a:r>
            <a:r>
              <a:rPr lang="ru-RU" sz="1600" i="1" dirty="0"/>
              <a:t> Дж., таджик Азизов Д., туркмен </a:t>
            </a:r>
            <a:r>
              <a:rPr lang="ru-RU" sz="1600" i="1" dirty="0" err="1"/>
              <a:t>Аннаев</a:t>
            </a:r>
            <a:r>
              <a:rPr lang="ru-RU" sz="1600" i="1" dirty="0"/>
              <a:t> О., узбек Якубов О., </a:t>
            </a:r>
            <a:r>
              <a:rPr lang="ru-RU" sz="1600" i="1" dirty="0" smtClean="0"/>
              <a:t>украинец </a:t>
            </a:r>
            <a:r>
              <a:rPr lang="ru-RU" sz="1600" i="1" dirty="0"/>
              <a:t>Беда Л.И. и многие другие.</a:t>
            </a:r>
            <a:endParaRPr lang="ru-RU" sz="1600" dirty="0"/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385697" y="1760571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686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3457552" cy="5146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422361" y="-1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3025504" y="411511"/>
            <a:ext cx="5650952" cy="136815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/>
          <p:cNvSpPr txBox="1"/>
          <p:nvPr/>
        </p:nvSpPr>
        <p:spPr>
          <a:xfrm>
            <a:off x="3671664" y="531555"/>
            <a:ext cx="48509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МНОГОНАЦИОНАЛЬНАЯ И МНОГОКОНФЕССИОНАЛЬНАЯ БЕЛАРУСЬ</a:t>
            </a:r>
            <a:endParaRPr lang="ru-RU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277532" y="627794"/>
            <a:ext cx="180020" cy="10078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4" name="Прямоугольник 33"/>
          <p:cNvSpPr/>
          <p:nvPr/>
        </p:nvSpPr>
        <p:spPr>
          <a:xfrm rot="5400000">
            <a:off x="1755912" y="4598336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323528" y="0"/>
            <a:ext cx="435169" cy="69954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8820472" y="4191933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635896" y="1995686"/>
            <a:ext cx="5040560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/>
              <a:t>ЭТНИЧЕСКОЕ РАЗНООБРАЗИЕ</a:t>
            </a:r>
          </a:p>
          <a:p>
            <a:r>
              <a:rPr lang="ru-RU" sz="1400" b="1" dirty="0" smtClean="0"/>
              <a:t>156 </a:t>
            </a:r>
            <a:r>
              <a:rPr lang="ru-RU" sz="1400" b="1" dirty="0"/>
              <a:t>национальностей</a:t>
            </a:r>
            <a:r>
              <a:rPr lang="ru-RU" sz="1400" dirty="0"/>
              <a:t> проживают на белорусской земле, сохраняя традиции добрососедства.</a:t>
            </a:r>
          </a:p>
          <a:p>
            <a:r>
              <a:rPr lang="ru-RU" sz="1400" b="1" dirty="0"/>
              <a:t>140 национально-культурных объединений</a:t>
            </a:r>
            <a:r>
              <a:rPr lang="ru-RU" sz="1400" dirty="0"/>
              <a:t> из </a:t>
            </a:r>
            <a:r>
              <a:rPr lang="ru-RU" sz="1400" b="1" dirty="0"/>
              <a:t>25 национальных общностей</a:t>
            </a:r>
            <a:r>
              <a:rPr lang="ru-RU" sz="1400" dirty="0"/>
              <a:t> зарегистрированы и активно действуют.</a:t>
            </a:r>
          </a:p>
          <a:p>
            <a:r>
              <a:rPr lang="ru-RU" sz="1400" dirty="0"/>
              <a:t>Особое внимание уделяется сохранению мира, согласия и культурному развитию этносов.</a:t>
            </a:r>
          </a:p>
          <a:p>
            <a:r>
              <a:rPr lang="ru-RU" sz="1400" b="1" dirty="0" smtClean="0"/>
              <a:t>РЕЛИГИОЗНАЯ СТАБИЛЬНОСТЬ</a:t>
            </a:r>
          </a:p>
          <a:p>
            <a:r>
              <a:rPr lang="ru-RU" sz="1400" b="1" dirty="0" smtClean="0"/>
              <a:t>25 </a:t>
            </a:r>
            <a:r>
              <a:rPr lang="ru-RU" sz="1400" b="1" dirty="0"/>
              <a:t>конфессий и религиозных направлений</a:t>
            </a:r>
            <a:r>
              <a:rPr lang="ru-RU" sz="1400" dirty="0"/>
              <a:t> мирно сосуществуют в стране.</a:t>
            </a:r>
          </a:p>
          <a:p>
            <a:r>
              <a:rPr lang="ru-RU" sz="1400" b="1" dirty="0"/>
              <a:t>3 592 религиозные организации</a:t>
            </a:r>
            <a:r>
              <a:rPr lang="ru-RU" sz="1400" dirty="0"/>
              <a:t> активно работают, поддерживая духовные ценности.</a:t>
            </a:r>
          </a:p>
        </p:txBody>
      </p:sp>
    </p:spTree>
    <p:extLst>
      <p:ext uri="{BB962C8B-B14F-4D97-AF65-F5344CB8AC3E}">
        <p14:creationId xmlns:p14="http://schemas.microsoft.com/office/powerpoint/2010/main" val="2441873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42791" y="4227934"/>
            <a:ext cx="296762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rot="5400000">
            <a:off x="8346559" y="-99314"/>
            <a:ext cx="296762" cy="129812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127137" y="-2634"/>
            <a:ext cx="112152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0" b="1" i="1" dirty="0" smtClean="0">
                <a:solidFill>
                  <a:schemeClr val="bg1"/>
                </a:solidFill>
              </a:rPr>
              <a:t>“</a:t>
            </a:r>
            <a:endParaRPr lang="ru-RU" sz="14000" b="1" i="1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 rot="10800000">
            <a:off x="4067945" y="1851670"/>
            <a:ext cx="123368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0" b="1" i="1" dirty="0" smtClean="0">
                <a:solidFill>
                  <a:schemeClr val="bg1"/>
                </a:solidFill>
              </a:rPr>
              <a:t>“</a:t>
            </a:r>
            <a:endParaRPr lang="ru-RU" sz="14000" b="1" i="1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71600" y="671250"/>
            <a:ext cx="453650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Идея народного единства пронизывает всю нашу историю. Здесь испокон веков находили приют люди, бежавшие от религиозных войн, междоусобиц, гонений. А в дни лихолетья они объединялись с местным населением, давали отпор врагу, побеждали и сообща строили свое белорусское счастье. Таков ключ к пониманию шифра жизни </a:t>
            </a:r>
            <a:r>
              <a:rPr lang="ru-RU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</a:t>
            </a:r>
            <a:r>
              <a:rPr lang="ru-RU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нашей </a:t>
            </a:r>
            <a:r>
              <a:rPr lang="ru-RU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земле </a:t>
            </a:r>
            <a:r>
              <a:rPr lang="ru-RU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нашей </a:t>
            </a:r>
            <a:r>
              <a:rPr lang="ru-RU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вами.</a:t>
            </a:r>
            <a:endParaRPr lang="ru-RU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989219" y="3610933"/>
            <a:ext cx="372679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i="1" dirty="0" smtClean="0">
                <a:solidFill>
                  <a:schemeClr val="bg1"/>
                </a:solidFill>
              </a:rPr>
              <a:t>Президент Республики Беларусь </a:t>
            </a:r>
            <a:r>
              <a:rPr lang="ru-RU" sz="1200" i="1" dirty="0" err="1" smtClean="0">
                <a:solidFill>
                  <a:schemeClr val="bg1"/>
                </a:solidFill>
              </a:rPr>
              <a:t>А.Г.Лукашенко</a:t>
            </a:r>
            <a:r>
              <a:rPr lang="ru-RU" sz="1200" i="1" dirty="0" smtClean="0">
                <a:solidFill>
                  <a:schemeClr val="bg1"/>
                </a:solidFill>
              </a:rPr>
              <a:t> </a:t>
            </a:r>
          </a:p>
          <a:p>
            <a:r>
              <a:rPr lang="ru-RU" sz="1200" i="1" dirty="0">
                <a:solidFill>
                  <a:schemeClr val="bg1"/>
                </a:solidFill>
              </a:rPr>
              <a:t>Встреча с представителями разных национальностей, проживающих в Беларуси </a:t>
            </a:r>
            <a:r>
              <a:rPr lang="ru-RU" sz="1200" i="1" dirty="0" smtClean="0">
                <a:solidFill>
                  <a:schemeClr val="bg1"/>
                </a:solidFill>
              </a:rPr>
              <a:t/>
            </a:r>
            <a:br>
              <a:rPr lang="ru-RU" sz="1200" i="1" dirty="0" smtClean="0">
                <a:solidFill>
                  <a:schemeClr val="bg1"/>
                </a:solidFill>
              </a:rPr>
            </a:br>
            <a:r>
              <a:rPr lang="ru-RU" sz="1200" i="1" dirty="0" smtClean="0">
                <a:solidFill>
                  <a:schemeClr val="bg1"/>
                </a:solidFill>
              </a:rPr>
              <a:t>12 сентября 2024 </a:t>
            </a:r>
            <a:r>
              <a:rPr lang="ru-RU" sz="1200" i="1" dirty="0">
                <a:solidFill>
                  <a:schemeClr val="bg1"/>
                </a:solidFill>
              </a:rPr>
              <a:t>г</a:t>
            </a:r>
            <a:r>
              <a:rPr lang="ru-RU" sz="1200" i="1" dirty="0" smtClean="0">
                <a:solidFill>
                  <a:schemeClr val="bg1"/>
                </a:solidFill>
              </a:rPr>
              <a:t>. </a:t>
            </a:r>
            <a:endParaRPr lang="ru-RU" sz="12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05483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-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-1" y="437245"/>
            <a:ext cx="7164289" cy="163044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83568" y="4227934"/>
            <a:ext cx="296762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8346559" y="4228693"/>
            <a:ext cx="296762" cy="129812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 rot="5400000" flipH="1">
            <a:off x="8145606" y="-675275"/>
            <a:ext cx="91630" cy="190515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755576" y="606523"/>
            <a:ext cx="5616624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ОБЩЕСТВЕННОЕ СОГЛАСИЕ КАК ОСНОВА СТАБИЛЬНОГО РАЗВИТИЯ БЕЛОРУССКОГО ОБЩЕСТВА</a:t>
            </a:r>
            <a:endParaRPr lang="ru-RU" sz="2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47905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4621</TotalTime>
  <Words>665</Words>
  <Application>Microsoft Office PowerPoint</Application>
  <PresentationFormat>Экран (16:9)</PresentationFormat>
  <Paragraphs>63</Paragraphs>
  <Slides>22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5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</dc:creator>
  <cp:lastModifiedBy>Карпухина Ирина Алексеевна</cp:lastModifiedBy>
  <cp:revision>259</cp:revision>
  <dcterms:created xsi:type="dcterms:W3CDTF">2024-07-24T10:48:12Z</dcterms:created>
  <dcterms:modified xsi:type="dcterms:W3CDTF">2024-12-10T07:07:36Z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1496427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S10.3.1</vt:lpwstr>
  </property>
</Properties>
</file>