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5" r:id="rId3"/>
    <p:sldId id="306" r:id="rId4"/>
    <p:sldId id="326" r:id="rId5"/>
    <p:sldId id="307" r:id="rId6"/>
    <p:sldId id="328" r:id="rId7"/>
    <p:sldId id="323" r:id="rId8"/>
    <p:sldId id="324" r:id="rId9"/>
    <p:sldId id="304" r:id="rId10"/>
    <p:sldId id="329" r:id="rId11"/>
    <p:sldId id="330" r:id="rId12"/>
    <p:sldId id="287" r:id="rId13"/>
    <p:sldId id="320" r:id="rId14"/>
    <p:sldId id="333" r:id="rId15"/>
    <p:sldId id="335" r:id="rId16"/>
    <p:sldId id="311" r:id="rId17"/>
    <p:sldId id="337" r:id="rId18"/>
    <p:sldId id="338" r:id="rId19"/>
    <p:sldId id="339" r:id="rId20"/>
    <p:sldId id="340" r:id="rId21"/>
    <p:sldId id="321" r:id="rId22"/>
    <p:sldId id="341" r:id="rId23"/>
    <p:sldId id="342" r:id="rId24"/>
    <p:sldId id="313" r:id="rId25"/>
    <p:sldId id="283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" l="78" r="6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Академия управления\фото1\фон.jpg" id="12" name="Picture 3"/>
          <p:cNvPicPr>
            <a:picLocks noChangeArrowheads="1" noChangeAspect="1"/>
          </p:cNvPicPr>
          <p:nvPr/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300">
                <a:solidFill>
                  <a:srgbClr val="002060"/>
                </a:solidFill>
              </a:rPr>
              <a:t>Единый день </a:t>
            </a:r>
            <a:br>
              <a:rPr b="1" dirty="0" lang="ru-RU" sz="2300">
                <a:solidFill>
                  <a:srgbClr val="002060"/>
                </a:solidFill>
              </a:rPr>
            </a:br>
            <a:r>
              <a:rPr b="1" dirty="0" lang="ru-RU" sz="2300">
                <a:solidFill>
                  <a:srgbClr val="002060"/>
                </a:solidFill>
              </a:rPr>
              <a:t>информирования населения </a:t>
            </a:r>
            <a:br>
              <a:rPr b="1" dirty="0" lang="ru-RU" sz="2300">
                <a:solidFill>
                  <a:schemeClr val="tx2">
                    <a:lumMod val="75000"/>
                  </a:schemeClr>
                </a:solidFill>
              </a:rPr>
            </a:br>
            <a:endParaRPr dirty="0" lang="ru-RU" sz="23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ru-RU"/>
              <a:t>февраль 2025 г.</a:t>
            </a:r>
          </a:p>
        </p:txBody>
      </p:sp>
      <p:sp>
        <p:nvSpPr>
          <p:cNvPr descr="https://ideogram.ai/assets/image/lossless/response/t0-kKT0YSdCJUytyDw5V7g" id="4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ideogram.ai/assets/image/lossless/response/t0-kKT0YSdCJUytyDw5V7g" id="5" name="AutoShape 4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ideogram.ai/assets/image/lossless/response/t0-kKT0YSdCJUytyDw5V7g" id="6" name="AutoShape 6"/>
          <p:cNvSpPr>
            <a:spLocks noChangeArrowheads="1" noChangeAspect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ideogram.ai/assets/image/lossless/response/t0-kKT0YSdCJUytyDw5V7g" id="7" name="AutoShape 8"/>
          <p:cNvSpPr>
            <a:spLocks noChangeArrowheads="1" noChangeAspect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>
              <a:solidFill>
                <a:schemeClr val="bg1"/>
              </a:solidFill>
            </a:endParaRPr>
          </a:p>
          <a:p>
            <a:r>
              <a:rPr lang="ru-RU" sz="1700" dirty="0">
                <a:solidFill>
                  <a:schemeClr val="bg1"/>
                </a:solidFill>
              </a:rPr>
              <a:t>Абсолютное большинство детей 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от 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Большинство 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3 968 </a:t>
            </a:r>
            <a:r>
              <a:rPr lang="ru-RU" sz="2000" dirty="0"/>
              <a:t>одаренных молодых граждан</a:t>
            </a:r>
            <a:br>
              <a:rPr lang="ru-RU" sz="2000" dirty="0"/>
            </a:br>
            <a:r>
              <a:rPr lang="ru-RU" sz="2200" b="1" dirty="0"/>
              <a:t>292</a:t>
            </a:r>
            <a:r>
              <a:rPr lang="ru-RU" sz="2000" dirty="0"/>
              <a:t> представителя талантливой молодежи</a:t>
            </a:r>
            <a:br>
              <a:rPr lang="ru-RU" sz="2000" dirty="0"/>
            </a:br>
            <a:r>
              <a:rPr lang="ru-RU" sz="2200" b="1" dirty="0"/>
              <a:t>33</a:t>
            </a:r>
            <a:r>
              <a:rPr lang="ru-RU" sz="2000" b="1" dirty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(2024)</a:t>
            </a:r>
          </a:p>
          <a:p>
            <a:r>
              <a:rPr lang="ru-RU" dirty="0"/>
              <a:t>Вознаграждение «За </a:t>
            </a:r>
            <a:r>
              <a:rPr lang="ru-RU" dirty="0" err="1"/>
              <a:t>ўклад</a:t>
            </a:r>
            <a:r>
              <a:rPr lang="ru-RU" dirty="0"/>
              <a:t> у </a:t>
            </a:r>
            <a:r>
              <a:rPr lang="ru-RU" dirty="0" err="1"/>
              <a:t>выхаванне</a:t>
            </a:r>
            <a:r>
              <a:rPr lang="ru-RU" dirty="0"/>
              <a:t> </a:t>
            </a:r>
            <a:r>
              <a:rPr lang="ru-RU" dirty="0" err="1"/>
              <a:t>таленавітай</a:t>
            </a:r>
            <a:r>
              <a:rPr lang="ru-RU" dirty="0"/>
              <a:t> </a:t>
            </a:r>
            <a:r>
              <a:rPr lang="ru-RU" dirty="0" err="1"/>
              <a:t>моладзі</a:t>
            </a:r>
            <a:r>
              <a:rPr lang="ru-RU" dirty="0"/>
              <a:t>»</a:t>
            </a:r>
          </a:p>
          <a:p>
            <a:r>
              <a:rPr lang="ru-RU" dirty="0"/>
              <a:t>присуждено 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Ежегодно 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67584" y="531509"/>
            <a:ext cx="8027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ЭКСПОРТ БЕЛАРУСИ: РАСШИРЕНИЕ ГЕОГРАФИИ И РОСТ ПОКАЗАТЕЛЕЙ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Возобновлены 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году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 Африку: </a:t>
            </a:r>
            <a:r>
              <a:rPr lang="ru-RU" b="1" dirty="0"/>
              <a:t>рост в 1,5 раза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 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vatars.mds.yandex.net/i?id=24c03b710c61ed480e2408b46fc088ba-4556204-images-thumbs&amp;n=13" id="2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r="93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Академия управления\фото1\фон.jpg" id="11" name="Picture 3"/>
          <p:cNvPicPr>
            <a:picLocks noChangeArrowheads="1" noChangeAspect="1"/>
          </p:cNvPicPr>
          <p:nvPr/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 sz="140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b="1" dirty="0" err="1" lang="ru-RU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b="1" dirty="0" lang="ru-RU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dirty="0" lang="ru-RU" sz="28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/>
              <a:t>Инвестиции в основной капитал:</a:t>
            </a:r>
            <a:endParaRPr dirty="0" lang="ru-RU"/>
          </a:p>
          <a:p>
            <a:r>
              <a:rPr dirty="0" lang="ru-RU"/>
              <a:t>В 2023 году рост почти в 2 раза по сравнению с 2022 г.</a:t>
            </a:r>
          </a:p>
          <a:p>
            <a:r>
              <a:rPr dirty="0" lang="ru-RU"/>
              <a:t>В 2024 году хорошие темпы роста</a:t>
            </a:r>
          </a:p>
          <a:p>
            <a:r>
              <a:rPr dirty="0" lang="ru-RU"/>
              <a:t>В 2025 году запланировано 65 крупных инвестиционных проектов</a:t>
            </a:r>
          </a:p>
          <a:p>
            <a:endParaRPr b="1" dirty="0" lang="ru-RU"/>
          </a:p>
          <a:p>
            <a:r>
              <a:rPr b="1" dirty="0" lang="ru-RU"/>
              <a:t>Импортозамещающая продукция:</a:t>
            </a:r>
            <a:endParaRPr dirty="0" lang="ru-RU"/>
          </a:p>
          <a:p>
            <a:r>
              <a:rPr dirty="0" lang="ru-RU"/>
              <a:t>Рост выпуска: 106,8% (январь–сентябрь 2024)</a:t>
            </a:r>
          </a:p>
          <a:p>
            <a:r>
              <a:rPr dirty="0" lang="ru-RU"/>
              <a:t>Рост экспортных поставок: 102,0%</a:t>
            </a:r>
          </a:p>
        </p:txBody>
      </p:sp>
      <p:pic>
        <p:nvPicPr>
          <p:cNvPr descr="D:\Академия управления\2025\222.png" id="2052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Академия управления\2025\ekon_0.png" id="2053" name="Picture 5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br>
              <a:rPr lang="ru-RU" sz="2000" dirty="0"/>
            </a:br>
            <a:r>
              <a:rPr lang="ru-RU" sz="2000" dirty="0"/>
              <a:t>в России и в 4,3 раза больше, 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больше, 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2024 ГОДУ ОБЪЕМ ПЕРЕВЕЗЕННЫХ ПАССАЖИРОВ </a:t>
            </a:r>
            <a:r>
              <a:rPr lang="ru-RU" sz="2500" b="1" dirty="0"/>
              <a:t>ВЫРОС НА 4,6%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городские перевозки пассажиров в регулярном 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</a:rPr>
              <a:t>29%</a:t>
            </a: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2021–2023 гг. экспорт белорусских товаров и услуг увеличился на 28,3% до 47,9 млрд долларов США, за январь–ноябрь 2024 г. – на 3,8% до 45,2 млрд долларов США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«За духовное возрождение» и специальных премий Президента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января 2024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г.</a:t>
            </a:r>
          </a:p>
          <a:p>
            <a:pPr>
              <a:lnSpc>
                <a:spcPts val="1800"/>
              </a:lnSpc>
            </a:pPr>
            <a:br>
              <a:rPr lang="ru-RU" dirty="0"/>
            </a:br>
            <a:r>
              <a:rPr lang="ru-RU" dirty="0"/>
              <a:t>Одно из самых низких значений с 2012 года</a:t>
            </a:r>
          </a:p>
          <a:p>
            <a:pPr>
              <a:lnSpc>
                <a:spcPts val="1800"/>
              </a:lnSpc>
            </a:pPr>
            <a:br>
              <a:rPr lang="ru-RU" dirty="0"/>
            </a:br>
            <a:r>
              <a:rPr lang="ru-RU" dirty="0"/>
              <a:t>Рассчитано 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/>
              <a:t>Превышение прогноза (5,2%)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/>
              <a:t>Лучший показатель </a:t>
            </a:r>
            <a:br>
              <a:rPr lang="ru-RU" dirty="0"/>
            </a:br>
            <a:r>
              <a:rPr lang="ru-RU" dirty="0"/>
              <a:t>за 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vatars.mds.yandex.net/i?id=8b77b371d9813695210fcbb1bd706fca_l-10509529-images-thumbs&amp;n=13" id="2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Академия управления\фото1\фон.jpg" id="11" name="Picture 3"/>
          <p:cNvPicPr>
            <a:picLocks noChangeArrowheads="1" noChangeAspect="1"/>
          </p:cNvPicPr>
          <p:nvPr/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2200"/>
              <a:t>Тем или иным видом пособия охвачено около </a:t>
            </a:r>
            <a:r>
              <a:rPr b="1" dirty="0" lang="ru-RU" sz="2200"/>
              <a:t>22%</a:t>
            </a:r>
            <a:r>
              <a:rPr dirty="0" lang="ru-RU" sz="2200"/>
              <a:t> от общего количества несовершеннолетних детей в стране, а дети в возрасте </a:t>
            </a:r>
            <a:r>
              <a:rPr b="1" dirty="0" lang="ru-RU" sz="2200"/>
              <a:t>до 3 лет – почти 100%</a:t>
            </a:r>
            <a:endParaRPr dirty="0" lang="ru-RU" sz="220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детей, действует 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семей</a:t>
            </a:r>
          </a:p>
          <a:p>
            <a:endParaRPr lang="ru-RU" dirty="0"/>
          </a:p>
          <a:p>
            <a:r>
              <a:rPr lang="ru-RU" dirty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82453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В ОХРАНЕ ЗДОРОВЬЯ МАТЕРИ И РЕБЕНКА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878847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Младенческая смертность снизилась </a:t>
            </a:r>
            <a:br>
              <a:rPr lang="ru-RU" dirty="0"/>
            </a:br>
            <a:r>
              <a:rPr lang="ru-RU" dirty="0"/>
              <a:t>до 3,0 на 1000 живорожденных благодаря качественной системе охраны </a:t>
            </a:r>
            <a:br>
              <a:rPr lang="ru-RU" dirty="0"/>
            </a:br>
            <a:r>
              <a:rPr lang="ru-RU" dirty="0"/>
              <a:t>материнства и детства </a:t>
            </a:r>
          </a:p>
          <a:p>
            <a:endParaRPr lang="ru-RU" dirty="0"/>
          </a:p>
          <a:p>
            <a:r>
              <a:rPr lang="ru-RU" dirty="0"/>
              <a:t>Республика вошла в топ-10 стран </a:t>
            </a:r>
            <a:br>
              <a:rPr lang="ru-RU" dirty="0"/>
            </a:br>
            <a:r>
              <a:rPr lang="ru-RU" dirty="0"/>
              <a:t>с низкими показателями </a:t>
            </a:r>
          </a:p>
          <a:p>
            <a:endParaRPr lang="ru-RU" dirty="0"/>
          </a:p>
          <a:p>
            <a:r>
              <a:rPr lang="ru-RU" dirty="0"/>
              <a:t>Выживаемость детей с массой </a:t>
            </a:r>
            <a:br>
              <a:rPr lang="ru-RU" dirty="0"/>
            </a:br>
            <a:r>
              <a:rPr lang="ru-RU" dirty="0"/>
              <a:t>до 1000 г в 2024 году достигла 85,6%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956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33430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15592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ОХВАТ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/>
              <a:t>ОТ ПОДЛЕЖАЩИХ</a:t>
            </a:r>
          </a:p>
          <a:p>
            <a:pPr algn="ctr"/>
            <a:r>
              <a:rPr lang="ru-RU" sz="1300" b="1" dirty="0"/>
              <a:t>ДИСПАНСЕРИЗАЦИИ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МЕДИЦИНЕ: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5564</TotalTime>
  <Words>913</Words>
  <Application>Microsoft Office PowerPoint</Application>
  <PresentationFormat>Экран (16:9)</PresentationFormat>
  <Paragraphs>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Дерешева Юлия Ивановна</cp:lastModifiedBy>
  <cp:revision>328</cp:revision>
  <dcterms:created xsi:type="dcterms:W3CDTF">2024-07-24T10:48:12Z</dcterms:created>
  <dcterms:modified xsi:type="dcterms:W3CDTF">2025-02-13T12:13:45Z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1197563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